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3339E-7DFA-48A9-B604-1FC547854E2C}" type="datetimeFigureOut">
              <a:rPr lang="ru-RU" smtClean="0"/>
              <a:t>28.08.2017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AF686-8947-459C-996B-1966E5CF9630}" type="slidenum">
              <a:rPr lang="ru-RU" smtClean="0"/>
              <a:t>‹#›</a:t>
            </a:fld>
            <a:endParaRPr lang="ru-RU"/>
          </a:p>
        </p:txBody>
      </p:sp>
    </p:spTree>
    <p:extLst>
      <p:ext uri="{BB962C8B-B14F-4D97-AF65-F5344CB8AC3E}">
        <p14:creationId xmlns:p14="http://schemas.microsoft.com/office/powerpoint/2010/main" val="83729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9EAF686-8947-459C-996B-1966E5CF9630}" type="slidenum">
              <a:rPr lang="ru-RU" smtClean="0"/>
              <a:t>1</a:t>
            </a:fld>
            <a:endParaRPr lang="ru-RU"/>
          </a:p>
        </p:txBody>
      </p:sp>
    </p:spTree>
    <p:extLst>
      <p:ext uri="{BB962C8B-B14F-4D97-AF65-F5344CB8AC3E}">
        <p14:creationId xmlns:p14="http://schemas.microsoft.com/office/powerpoint/2010/main" val="299669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EAF686-8947-459C-996B-1966E5CF9630}" type="slidenum">
              <a:rPr lang="ru-RU" smtClean="0"/>
              <a:t>4</a:t>
            </a:fld>
            <a:endParaRPr lang="ru-RU"/>
          </a:p>
        </p:txBody>
      </p:sp>
    </p:spTree>
    <p:extLst>
      <p:ext uri="{BB962C8B-B14F-4D97-AF65-F5344CB8AC3E}">
        <p14:creationId xmlns:p14="http://schemas.microsoft.com/office/powerpoint/2010/main" val="1982121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28.08.2017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28.08.2017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28.08.2017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28.08.2017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28.08.2017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28.08.2017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28.08.2017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28.08.2017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28.08.2017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28.08.2017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28.08.2017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28.08.2017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ll/>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gif"/></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872208"/>
          </a:xfrm>
        </p:spPr>
        <p:txBody>
          <a:bodyPr>
            <a:normAutofit fontScale="90000"/>
          </a:bodyPr>
          <a:lstStyle/>
          <a:p>
            <a:r>
              <a:rPr lang="ru-RU" i="1" dirty="0"/>
              <a:t>Интегрированный урок- конференция по        </a:t>
            </a:r>
            <a:br>
              <a:rPr lang="ru-RU" i="1" dirty="0"/>
            </a:br>
            <a:r>
              <a:rPr lang="ru-RU" i="1" dirty="0"/>
              <a:t>географии и биологии</a:t>
            </a:r>
            <a:endParaRPr lang="ru-RU" dirty="0"/>
          </a:p>
        </p:txBody>
      </p:sp>
      <p:sp>
        <p:nvSpPr>
          <p:cNvPr id="3" name="Подзаголовок 2"/>
          <p:cNvSpPr>
            <a:spLocks noGrp="1"/>
          </p:cNvSpPr>
          <p:nvPr>
            <p:ph type="subTitle" idx="1"/>
          </p:nvPr>
        </p:nvSpPr>
        <p:spPr>
          <a:xfrm>
            <a:off x="1491644" y="2997869"/>
            <a:ext cx="6400800" cy="1752600"/>
          </a:xfrm>
        </p:spPr>
        <p:txBody>
          <a:bodyPr>
            <a:normAutofit lnSpcReduction="10000"/>
          </a:bodyPr>
          <a:lstStyle/>
          <a:p>
            <a:pPr algn="r"/>
            <a:r>
              <a:rPr lang="ru-RU" b="1" dirty="0">
                <a:solidFill>
                  <a:schemeClr val="tx1"/>
                </a:solidFill>
              </a:rPr>
              <a:t>Составил учитель географии и биологии</a:t>
            </a:r>
          </a:p>
          <a:p>
            <a:pPr algn="r"/>
            <a:r>
              <a:rPr lang="ru-RU" b="1" dirty="0">
                <a:solidFill>
                  <a:schemeClr val="tx1"/>
                </a:solidFill>
              </a:rPr>
              <a:t>Глухова Елена </a:t>
            </a:r>
            <a:r>
              <a:rPr lang="ru-RU" b="1" dirty="0" smtClean="0">
                <a:solidFill>
                  <a:schemeClr val="tx1"/>
                </a:solidFill>
              </a:rPr>
              <a:t>Владимировна,</a:t>
            </a:r>
          </a:p>
          <a:p>
            <a:pPr algn="r"/>
            <a:r>
              <a:rPr lang="ru-RU" b="1" dirty="0" smtClean="0">
                <a:solidFill>
                  <a:schemeClr val="tx1"/>
                </a:solidFill>
              </a:rPr>
              <a:t>Борисов Олег Валерьевич</a:t>
            </a:r>
            <a:endParaRPr lang="ru-RU" b="1" dirty="0">
              <a:solidFill>
                <a:schemeClr val="tx1"/>
              </a:solidFill>
            </a:endParaRPr>
          </a:p>
        </p:txBody>
      </p:sp>
    </p:spTree>
    <p:extLst>
      <p:ext uri="{BB962C8B-B14F-4D97-AF65-F5344CB8AC3E}">
        <p14:creationId xmlns:p14="http://schemas.microsoft.com/office/powerpoint/2010/main" val="217355827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40968"/>
            <a:ext cx="8229600" cy="1143000"/>
          </a:xfrm>
        </p:spPr>
        <p:txBody>
          <a:bodyPr>
            <a:noAutofit/>
          </a:bodyPr>
          <a:lstStyle/>
          <a:p>
            <a:r>
              <a:rPr lang="ru-RU" sz="2800" i="1" u="sng" dirty="0" err="1"/>
              <a:t>Землетрясе́ния</a:t>
            </a:r>
            <a:r>
              <a:rPr lang="ru-RU" sz="2800" i="1" u="sng" dirty="0"/>
              <a:t> </a:t>
            </a:r>
            <a:r>
              <a:rPr lang="ru-RU" sz="2800" i="1" dirty="0"/>
              <a:t>— подземные толчки и колебания поверхности Земли, вызванные естественными причинами (главным образом тектоническими процессами), или (иногда) искусственными процессами (взрывы, заполнение водохранилищ, обрушение подземных полостей горных выработок). Небольшие толчки могут вызываться также подъёмом лавы при вулканических извержениях</a:t>
            </a:r>
            <a:r>
              <a:rPr lang="ru-RU" sz="2800" i="1" dirty="0" smtClean="0"/>
              <a:t>.</a:t>
            </a:r>
            <a:endParaRPr lang="ru-RU" sz="2800" dirty="0"/>
          </a:p>
        </p:txBody>
      </p:sp>
    </p:spTree>
    <p:extLst>
      <p:ext uri="{BB962C8B-B14F-4D97-AF65-F5344CB8AC3E}">
        <p14:creationId xmlns:p14="http://schemas.microsoft.com/office/powerpoint/2010/main" val="2310534508"/>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012-014-Zemletrjasenija-Dajte-pojasnenija-k-fotografijam.jpg"/>
          <p:cNvPicPr>
            <a:picLocks noChangeAspect="1"/>
          </p:cNvPicPr>
          <p:nvPr/>
        </p:nvPicPr>
        <p:blipFill>
          <a:blip r:embed="rId2" cstate="print"/>
          <a:stretch>
            <a:fillRect/>
          </a:stretch>
        </p:blipFill>
        <p:spPr>
          <a:xfrm>
            <a:off x="3700392" y="3933056"/>
            <a:ext cx="5476875" cy="292494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3529"/>
            <a:ext cx="5652120" cy="3513517"/>
          </a:xfrm>
          <a:prstGeom prst="rect">
            <a:avLst/>
          </a:prstGeom>
        </p:spPr>
      </p:pic>
      <p:sp>
        <p:nvSpPr>
          <p:cNvPr id="2" name="Заголовок 1"/>
          <p:cNvSpPr>
            <a:spLocks noGrp="1"/>
          </p:cNvSpPr>
          <p:nvPr>
            <p:ph type="title"/>
          </p:nvPr>
        </p:nvSpPr>
        <p:spPr/>
        <p:txBody>
          <a:bodyPr/>
          <a:lstStyle/>
          <a:p>
            <a:pPr algn="ctr"/>
            <a:r>
              <a:rPr lang="ru-RU" i="1" dirty="0"/>
              <a:t>Землетрясения</a:t>
            </a:r>
            <a:endParaRPr lang="ru-RU"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6127"/>
            <a:ext cx="4762500" cy="3352800"/>
          </a:xfrm>
          <a:prstGeom prst="rect">
            <a:avLst/>
          </a:prstGeom>
        </p:spPr>
      </p:pic>
    </p:spTree>
    <p:extLst>
      <p:ext uri="{BB962C8B-B14F-4D97-AF65-F5344CB8AC3E}">
        <p14:creationId xmlns:p14="http://schemas.microsoft.com/office/powerpoint/2010/main" val="411579358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492896"/>
            <a:ext cx="8229600" cy="1143000"/>
          </a:xfrm>
        </p:spPr>
        <p:txBody>
          <a:bodyPr>
            <a:normAutofit fontScale="90000"/>
          </a:bodyPr>
          <a:lstStyle/>
          <a:p>
            <a:r>
              <a:rPr lang="ru-RU" sz="2400" i="1" u="sng" dirty="0"/>
              <a:t>Сейсмограф </a:t>
            </a:r>
            <a:r>
              <a:rPr lang="ru-RU" sz="2400" i="1" dirty="0"/>
              <a:t>— специальный измерительный прибор, который используется для обнаружения и регистрации всех типов сейсмических волн. В большинстве случаев сейсмограф имеет груз с пружинным прикреплением, который при </a:t>
            </a:r>
            <a:r>
              <a:rPr lang="ru-RU" sz="2400" i="1" dirty="0" smtClean="0"/>
              <a:t>землетрясении</a:t>
            </a:r>
            <a:r>
              <a:rPr lang="en-US" sz="2400" i="1" dirty="0" smtClean="0"/>
              <a:t> </a:t>
            </a:r>
            <a:r>
              <a:rPr lang="ru-RU" sz="2400" i="1" dirty="0" smtClean="0"/>
              <a:t> остаётся </a:t>
            </a:r>
            <a:r>
              <a:rPr lang="ru-RU" sz="2400" i="1" dirty="0"/>
              <a:t>неподвижным, тогда как остальная часть прибора (корпус, опора) приходит в движение и смещается относительно груза. Одни сейсмографы чувствительны к горизонтальным движениям, другие — к вертикальным. Волны регистрируются вибрирующим пером на движущейся бумажной ленте. Существуют и электронные сейсмографы (без бумажной ленты).</a:t>
            </a:r>
            <a:br>
              <a:rPr lang="ru-RU" sz="2400" i="1" dirty="0"/>
            </a:br>
            <a:endParaRPr lang="ru-RU" sz="2400" b="0" dirty="0">
              <a:effectLst/>
            </a:endParaRPr>
          </a:p>
        </p:txBody>
      </p:sp>
    </p:spTree>
    <p:extLst>
      <p:ext uri="{BB962C8B-B14F-4D97-AF65-F5344CB8AC3E}">
        <p14:creationId xmlns:p14="http://schemas.microsoft.com/office/powerpoint/2010/main" val="148498972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674" y="3305175"/>
            <a:ext cx="6410325" cy="3552825"/>
          </a:xfrm>
          <a:prstGeom prst="rect">
            <a:avLst/>
          </a:prstGeom>
        </p:spPr>
      </p:pic>
      <p:sp>
        <p:nvSpPr>
          <p:cNvPr id="2" name="Заголовок 1"/>
          <p:cNvSpPr>
            <a:spLocks noGrp="1"/>
          </p:cNvSpPr>
          <p:nvPr>
            <p:ph type="title"/>
          </p:nvPr>
        </p:nvSpPr>
        <p:spPr/>
        <p:txBody>
          <a:bodyPr>
            <a:normAutofit/>
          </a:bodyPr>
          <a:lstStyle/>
          <a:p>
            <a:r>
              <a:rPr lang="ru-RU" sz="4000" i="1" dirty="0"/>
              <a:t>Сейсмограф и его показания</a:t>
            </a:r>
            <a:endParaRPr lang="ru-RU" sz="40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 y="1484784"/>
            <a:ext cx="4113799" cy="2780928"/>
          </a:xfrm>
          <a:prstGeom prst="rect">
            <a:avLst/>
          </a:prstGeom>
        </p:spPr>
      </p:pic>
    </p:spTree>
    <p:extLst>
      <p:ext uri="{BB962C8B-B14F-4D97-AF65-F5344CB8AC3E}">
        <p14:creationId xmlns:p14="http://schemas.microsoft.com/office/powerpoint/2010/main" val="209136562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04864"/>
            <a:ext cx="8229600" cy="1143000"/>
          </a:xfrm>
        </p:spPr>
        <p:txBody>
          <a:bodyPr>
            <a:normAutofit fontScale="90000"/>
          </a:bodyPr>
          <a:lstStyle/>
          <a:p>
            <a:r>
              <a:rPr lang="ru-RU" sz="4000" dirty="0"/>
              <a:t>Что такое землетрясение?</a:t>
            </a:r>
            <a:br>
              <a:rPr lang="ru-RU" sz="4000" dirty="0"/>
            </a:br>
            <a:r>
              <a:rPr lang="ru-RU" sz="4000" dirty="0"/>
              <a:t> Какой прибор используют для обнаружения  и регистрации всех типов сейсмических волн?</a:t>
            </a:r>
          </a:p>
        </p:txBody>
      </p:sp>
    </p:spTree>
    <p:extLst>
      <p:ext uri="{BB962C8B-B14F-4D97-AF65-F5344CB8AC3E}">
        <p14:creationId xmlns:p14="http://schemas.microsoft.com/office/powerpoint/2010/main" val="2868233452"/>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3" descr="326009008.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p:txBody>
          <a:bodyPr/>
          <a:lstStyle/>
          <a:p>
            <a:endParaRPr lang="ru-RU" dirty="0"/>
          </a:p>
        </p:txBody>
      </p:sp>
    </p:spTree>
    <p:extLst>
      <p:ext uri="{BB962C8B-B14F-4D97-AF65-F5344CB8AC3E}">
        <p14:creationId xmlns:p14="http://schemas.microsoft.com/office/powerpoint/2010/main" val="2707949724"/>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a:t>Шкала Рихтера</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457" y="2636911"/>
            <a:ext cx="4557688" cy="4187619"/>
          </a:xfrm>
          <a:prstGeom prst="rect">
            <a:avLst/>
          </a:prstGeom>
        </p:spPr>
      </p:pic>
      <p:pic>
        <p:nvPicPr>
          <p:cNvPr id="4" name="Содержимое 3" descr="images.jpeg"/>
          <p:cNvPicPr>
            <a:picLocks noChangeAspect="1"/>
          </p:cNvPicPr>
          <p:nvPr/>
        </p:nvPicPr>
        <p:blipFill>
          <a:blip r:embed="rId3" cstate="print"/>
          <a:stretch>
            <a:fillRect/>
          </a:stretch>
        </p:blipFill>
        <p:spPr>
          <a:xfrm>
            <a:off x="0" y="1673424"/>
            <a:ext cx="4206556" cy="5184576"/>
          </a:xfrm>
          <a:prstGeom prst="rect">
            <a:avLst/>
          </a:prstGeom>
        </p:spPr>
      </p:pic>
    </p:spTree>
    <p:extLst>
      <p:ext uri="{BB962C8B-B14F-4D97-AF65-F5344CB8AC3E}">
        <p14:creationId xmlns:p14="http://schemas.microsoft.com/office/powerpoint/2010/main" val="1464602838"/>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952548797"/>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fontScale="90000"/>
          </a:bodyPr>
          <a:lstStyle/>
          <a:p>
            <a:r>
              <a:rPr lang="ru-RU" dirty="0"/>
              <a:t>Вставьте вместо пропусков количество баллов:</a:t>
            </a:r>
            <a:br>
              <a:rPr lang="ru-RU" dirty="0"/>
            </a:br>
            <a:r>
              <a:rPr lang="ru-RU" dirty="0"/>
              <a:t>1. слабые-...</a:t>
            </a:r>
            <a:br>
              <a:rPr lang="ru-RU" dirty="0"/>
            </a:br>
            <a:r>
              <a:rPr lang="ru-RU" dirty="0"/>
              <a:t>2. умеренные-...</a:t>
            </a:r>
            <a:br>
              <a:rPr lang="ru-RU" dirty="0"/>
            </a:br>
            <a:r>
              <a:rPr lang="ru-RU" dirty="0"/>
              <a:t>3. довольно сильные-...</a:t>
            </a:r>
            <a:br>
              <a:rPr lang="ru-RU" dirty="0"/>
            </a:br>
            <a:r>
              <a:rPr lang="ru-RU" dirty="0"/>
              <a:t>4. сильные-...</a:t>
            </a:r>
            <a:br>
              <a:rPr lang="ru-RU" dirty="0"/>
            </a:br>
            <a:r>
              <a:rPr lang="ru-RU" dirty="0"/>
              <a:t>5. разрушительные-...</a:t>
            </a:r>
            <a:br>
              <a:rPr lang="ru-RU" dirty="0"/>
            </a:br>
            <a:r>
              <a:rPr lang="ru-RU" dirty="0"/>
              <a:t>6. опустошительные-...</a:t>
            </a:r>
            <a:br>
              <a:rPr lang="ru-RU" dirty="0"/>
            </a:br>
            <a:r>
              <a:rPr lang="ru-RU" dirty="0"/>
              <a:t>7. уничтожающие-...</a:t>
            </a:r>
            <a:br>
              <a:rPr lang="ru-RU" dirty="0"/>
            </a:br>
            <a:r>
              <a:rPr lang="ru-RU" dirty="0"/>
              <a:t>8. катастрофические-</a:t>
            </a:r>
            <a:r>
              <a:rPr lang="ru-RU" dirty="0" smtClean="0"/>
              <a:t>...</a:t>
            </a:r>
            <a:endParaRPr lang="ru-RU" dirty="0"/>
          </a:p>
        </p:txBody>
      </p:sp>
    </p:spTree>
    <p:extLst>
      <p:ext uri="{BB962C8B-B14F-4D97-AF65-F5344CB8AC3E}">
        <p14:creationId xmlns:p14="http://schemas.microsoft.com/office/powerpoint/2010/main" val="813465173"/>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r>
              <a:rPr lang="ru-RU" i="1" u="sng" dirty="0"/>
              <a:t>Вулканы</a:t>
            </a:r>
            <a:r>
              <a:rPr lang="ru-RU" dirty="0"/>
              <a:t> —</a:t>
            </a:r>
            <a:r>
              <a:rPr lang="ru-RU" i="1" dirty="0"/>
              <a:t> </a:t>
            </a:r>
            <a:r>
              <a:rPr lang="ru-RU" i="1" dirty="0" smtClean="0"/>
              <a:t>геологические</a:t>
            </a:r>
            <a:r>
              <a:rPr lang="en-US" i="1" dirty="0" smtClean="0"/>
              <a:t> </a:t>
            </a:r>
            <a:r>
              <a:rPr lang="ru-RU" i="1" dirty="0" smtClean="0"/>
              <a:t>образования </a:t>
            </a:r>
            <a:r>
              <a:rPr lang="ru-RU" i="1" dirty="0"/>
              <a:t>на поверхности земной коры или коры другой планеты, где </a:t>
            </a:r>
            <a:r>
              <a:rPr lang="ru-RU" i="1" dirty="0" smtClean="0"/>
              <a:t>магма</a:t>
            </a:r>
            <a:r>
              <a:rPr lang="en-US" i="1" dirty="0" smtClean="0"/>
              <a:t> </a:t>
            </a:r>
            <a:r>
              <a:rPr lang="ru-RU" i="1" dirty="0" smtClean="0"/>
              <a:t>выходит </a:t>
            </a:r>
            <a:r>
              <a:rPr lang="ru-RU" i="1" dirty="0"/>
              <a:t>на поверхность, образуя </a:t>
            </a:r>
            <a:r>
              <a:rPr lang="ru-RU" i="1" dirty="0" smtClean="0"/>
              <a:t>лаву, </a:t>
            </a:r>
            <a:r>
              <a:rPr lang="ru-RU" i="1" dirty="0"/>
              <a:t>вулканические </a:t>
            </a:r>
            <a:r>
              <a:rPr lang="ru-RU" i="1" dirty="0" smtClean="0"/>
              <a:t>газы, </a:t>
            </a:r>
            <a:r>
              <a:rPr lang="ru-RU" i="1" dirty="0"/>
              <a:t>камни (вулканические бомбы) и пирокластические потоки</a:t>
            </a:r>
            <a:r>
              <a:rPr lang="ru-RU" i="1" dirty="0" smtClean="0"/>
              <a:t>.</a:t>
            </a:r>
            <a:endParaRPr lang="ru-RU" dirty="0"/>
          </a:p>
        </p:txBody>
      </p:sp>
    </p:spTree>
    <p:extLst>
      <p:ext uri="{BB962C8B-B14F-4D97-AF65-F5344CB8AC3E}">
        <p14:creationId xmlns:p14="http://schemas.microsoft.com/office/powerpoint/2010/main" val="2849493502"/>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67544" y="2492896"/>
            <a:ext cx="8229600" cy="1143000"/>
          </a:xfrm>
        </p:spPr>
        <p:txBody>
          <a:bodyPr>
            <a:normAutofit fontScale="90000"/>
          </a:bodyPr>
          <a:lstStyle/>
          <a:p>
            <a:r>
              <a:rPr lang="ru-RU" i="1" u="sng" dirty="0"/>
              <a:t>Тема урока:</a:t>
            </a:r>
            <a:br>
              <a:rPr lang="ru-RU" i="1" u="sng" dirty="0"/>
            </a:br>
            <a:r>
              <a:rPr lang="ru-RU" dirty="0" smtClean="0"/>
              <a:t>«Влияние на жизнь и здоровье людей природных катастроф»</a:t>
            </a:r>
            <a:endParaRPr lang="ru-RU" dirty="0"/>
          </a:p>
        </p:txBody>
      </p:sp>
    </p:spTree>
    <p:extLst>
      <p:ext uri="{BB962C8B-B14F-4D97-AF65-F5344CB8AC3E}">
        <p14:creationId xmlns:p14="http://schemas.microsoft.com/office/powerpoint/2010/main" val="199695410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0"/>
            <a:ext cx="4427984" cy="349010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714123" cy="3501670"/>
          </a:xfrm>
          <a:prstGeom prst="rect">
            <a:avLst/>
          </a:prstGeom>
        </p:spPr>
      </p:pic>
      <p:sp>
        <p:nvSpPr>
          <p:cNvPr id="2" name="Заголовок 1"/>
          <p:cNvSpPr>
            <a:spLocks noGrp="1"/>
          </p:cNvSpPr>
          <p:nvPr>
            <p:ph type="title"/>
          </p:nvPr>
        </p:nvSpPr>
        <p:spPr/>
        <p:txBody>
          <a:bodyPr>
            <a:normAutofit fontScale="90000"/>
          </a:bodyPr>
          <a:lstStyle/>
          <a:p>
            <a:pPr algn="ctr"/>
            <a:r>
              <a:rPr lang="ru-RU" sz="4400" i="1" dirty="0"/>
              <a:t>Вулканы и вулканическая деятельность</a:t>
            </a:r>
            <a:endParaRPr lang="ru-RU" dirty="0"/>
          </a:p>
        </p:txBody>
      </p:sp>
      <p:pic>
        <p:nvPicPr>
          <p:cNvPr id="3" name="Рисунок 2" descr="volcanoParts.jpg"/>
          <p:cNvPicPr>
            <a:picLocks noChangeAspect="1"/>
          </p:cNvPicPr>
          <p:nvPr/>
        </p:nvPicPr>
        <p:blipFill>
          <a:blip r:embed="rId4" cstate="print"/>
          <a:stretch>
            <a:fillRect/>
          </a:stretch>
        </p:blipFill>
        <p:spPr>
          <a:xfrm>
            <a:off x="0" y="3501670"/>
            <a:ext cx="4716016" cy="3439338"/>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7" y="3490108"/>
            <a:ext cx="4428728" cy="3367892"/>
          </a:xfrm>
          <a:prstGeom prst="rect">
            <a:avLst/>
          </a:prstGeom>
        </p:spPr>
      </p:pic>
    </p:spTree>
    <p:extLst>
      <p:ext uri="{BB962C8B-B14F-4D97-AF65-F5344CB8AC3E}">
        <p14:creationId xmlns:p14="http://schemas.microsoft.com/office/powerpoint/2010/main" val="953836271"/>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856984" cy="6858000"/>
          </a:xfrm>
        </p:spPr>
        <p:txBody>
          <a:bodyPr>
            <a:normAutofit fontScale="90000"/>
          </a:bodyPr>
          <a:lstStyle/>
          <a:p>
            <a:r>
              <a:rPr lang="ru-RU" sz="1800" i="1" dirty="0" err="1"/>
              <a:t>Парикутин</a:t>
            </a:r>
            <a:r>
              <a:rPr lang="ru-RU" sz="1800" i="1" dirty="0"/>
              <a:t> </a:t>
            </a:r>
            <a:r>
              <a:rPr lang="ru-RU" sz="1800" dirty="0"/>
              <a:t>— </a:t>
            </a:r>
            <a:r>
              <a:rPr lang="ru-RU" sz="1800" i="1" dirty="0"/>
              <a:t>самый молодой </a:t>
            </a:r>
            <a:r>
              <a:rPr lang="ru-RU" sz="1800" i="1" dirty="0" smtClean="0"/>
              <a:t>мексиканский</a:t>
            </a:r>
            <a:r>
              <a:rPr lang="en-US" sz="1800" i="1" dirty="0" smtClean="0"/>
              <a:t> </a:t>
            </a:r>
            <a:r>
              <a:rPr lang="ru-RU" sz="1800" i="1" dirty="0" smtClean="0"/>
              <a:t>вулкан</a:t>
            </a:r>
            <a:r>
              <a:rPr lang="ru-RU" sz="1800" i="1" dirty="0"/>
              <a:t>, находящийся в центральной части страны в штате </a:t>
            </a:r>
            <a:r>
              <a:rPr lang="ru-RU" sz="1800" i="1" dirty="0" err="1"/>
              <a:t>Мичоакан</a:t>
            </a:r>
            <a:r>
              <a:rPr lang="ru-RU" sz="1800" i="1" dirty="0"/>
              <a:t>, входит в Транс-мексиканский вулканический пояс. Извержения происходили </a:t>
            </a:r>
            <a:r>
              <a:rPr lang="ru-RU" sz="1800" i="1" dirty="0" err="1"/>
              <a:t>стромболианского</a:t>
            </a:r>
            <a:r>
              <a:rPr lang="ru-RU" sz="1800" i="1" dirty="0"/>
              <a:t> типа. Материал извергаемого состоял из сулемы и др. материала.</a:t>
            </a:r>
            <a:br>
              <a:rPr lang="ru-RU" sz="1800" i="1" dirty="0"/>
            </a:br>
            <a:r>
              <a:rPr lang="ru-RU" sz="1800" i="1" dirty="0"/>
              <a:t>5 февраля 1943 г. жители деревни </a:t>
            </a:r>
            <a:r>
              <a:rPr lang="ru-RU" sz="1800" i="1" dirty="0" err="1"/>
              <a:t>Парикутин</a:t>
            </a:r>
            <a:r>
              <a:rPr lang="ru-RU" sz="1800" i="1" dirty="0"/>
              <a:t>, в 2 км от которой находилось поле </a:t>
            </a:r>
            <a:r>
              <a:rPr lang="ru-RU" sz="1800" i="1" dirty="0" err="1"/>
              <a:t>Пулидо</a:t>
            </a:r>
            <a:r>
              <a:rPr lang="ru-RU" sz="1800" i="1" dirty="0"/>
              <a:t>, и жители соседней деревни Сан-Хуан-</a:t>
            </a:r>
            <a:r>
              <a:rPr lang="ru-RU" sz="1800" i="1" dirty="0" err="1"/>
              <a:t>Парангарикутиро</a:t>
            </a:r>
            <a:r>
              <a:rPr lang="ru-RU" sz="1800" i="1" dirty="0"/>
              <a:t> ощутили дрожание земли и услышали раздающееся из-под земли глухое громыхание. 19 февраля за сутки произошло более 300 толчков. 20 февраля </a:t>
            </a:r>
            <a:r>
              <a:rPr lang="ru-RU" sz="1800" i="1" dirty="0" err="1"/>
              <a:t>Дионисио</a:t>
            </a:r>
            <a:r>
              <a:rPr lang="ru-RU" sz="1800" i="1" dirty="0"/>
              <a:t> </a:t>
            </a:r>
            <a:r>
              <a:rPr lang="ru-RU" sz="1800" i="1" dirty="0" err="1"/>
              <a:t>Пулидо</a:t>
            </a:r>
            <a:r>
              <a:rPr lang="ru-RU" sz="1800" i="1" dirty="0"/>
              <a:t> вместе с женой, сыном и соседом работали на поле. Вскоре они заметили, что подземный гул усилился, а у края отверстия образовалась </a:t>
            </a:r>
            <a:r>
              <a:rPr lang="ru-RU" sz="1800" i="1" dirty="0" smtClean="0"/>
              <a:t>трещина</a:t>
            </a:r>
            <a:r>
              <a:rPr lang="en-US" sz="1800" i="1" dirty="0" smtClean="0"/>
              <a:t> </a:t>
            </a:r>
            <a:r>
              <a:rPr lang="ru-RU" sz="1800" i="1" dirty="0" smtClean="0"/>
              <a:t>глубиной </a:t>
            </a:r>
            <a:r>
              <a:rPr lang="ru-RU" sz="1800" i="1" dirty="0"/>
              <a:t>около 50 см. Одновременно сильно задрожала земля и затряслись растущие неподалеку деревья.</a:t>
            </a:r>
            <a:br>
              <a:rPr lang="ru-RU" sz="1800" i="1" dirty="0"/>
            </a:br>
            <a:r>
              <a:rPr lang="ru-RU" sz="1800" i="1" dirty="0"/>
              <a:t>     На следующий день, вернувшись на свое поле, </a:t>
            </a:r>
            <a:r>
              <a:rPr lang="ru-RU" sz="1800" i="1" dirty="0" err="1"/>
              <a:t>Дионисио</a:t>
            </a:r>
            <a:r>
              <a:rPr lang="ru-RU" sz="1800" i="1" dirty="0"/>
              <a:t> обнаружил там 10-метровый конус из пепла и </a:t>
            </a:r>
            <a:r>
              <a:rPr lang="ru-RU" sz="1800" i="1" dirty="0" smtClean="0"/>
              <a:t>шлака</a:t>
            </a:r>
            <a:r>
              <a:rPr lang="en-US" sz="1800" i="1" dirty="0" smtClean="0"/>
              <a:t>,</a:t>
            </a:r>
            <a:r>
              <a:rPr lang="ru-RU" sz="1800" i="1" dirty="0" smtClean="0"/>
              <a:t> </a:t>
            </a:r>
            <a:r>
              <a:rPr lang="ru-RU" sz="1800" i="1" dirty="0"/>
              <a:t>в глубине которого все время происходили взрывы</a:t>
            </a:r>
            <a:r>
              <a:rPr lang="ru-RU" sz="1800" i="1" dirty="0" smtClean="0"/>
              <a:t>. </a:t>
            </a:r>
            <a:r>
              <a:rPr lang="ru-RU" sz="1800" i="1" dirty="0"/>
              <a:t>К полудню он достиг высоты 50 метров, а неделю спустя вулкан возвышался над полем уже на 150 м. Взрывы были слышны на расстоянии до 350 км, а пепел и камни летели в небо на целый </a:t>
            </a:r>
            <a:r>
              <a:rPr lang="ru-RU" sz="1800" i="1" dirty="0" smtClean="0"/>
              <a:t>километр</a:t>
            </a:r>
            <a:r>
              <a:rPr lang="en-US" sz="1800" i="1" dirty="0" smtClean="0"/>
              <a:t> </a:t>
            </a:r>
            <a:r>
              <a:rPr lang="ru-RU" sz="1800" i="1" dirty="0" smtClean="0"/>
              <a:t>в </a:t>
            </a:r>
            <a:r>
              <a:rPr lang="ru-RU" sz="1800" i="1" dirty="0"/>
              <a:t>высоту.</a:t>
            </a:r>
            <a:br>
              <a:rPr lang="ru-RU" sz="1800" i="1" dirty="0"/>
            </a:br>
            <a:r>
              <a:rPr lang="ru-RU" sz="1800" i="1" dirty="0"/>
              <a:t>    В течение года вулкан продолжал расти и достиг высоты 336 м. К тому времени он полностью покрыл поле бедного </a:t>
            </a:r>
            <a:r>
              <a:rPr lang="ru-RU" sz="1800" i="1" dirty="0" err="1"/>
              <a:t>Дионисио</a:t>
            </a:r>
            <a:r>
              <a:rPr lang="ru-RU" sz="1800" i="1" dirty="0"/>
              <a:t>. Последние выбросы и взрывы оставили на вершине конуса воронкообразный кратер, из которого на поверхность горы стали изливаться и стекать вниз расплавленные породы.</a:t>
            </a:r>
            <a:br>
              <a:rPr lang="ru-RU" sz="1800" i="1" dirty="0"/>
            </a:br>
            <a:r>
              <a:rPr lang="ru-RU" sz="1800" i="1" dirty="0"/>
              <a:t>    Вулкан непрерывно извергался 9 лет. Высота вулкана </a:t>
            </a:r>
            <a:r>
              <a:rPr lang="ru-RU" sz="1800" i="1" dirty="0" err="1"/>
              <a:t>Парикутин</a:t>
            </a:r>
            <a:r>
              <a:rPr lang="ru-RU" sz="1800" i="1" dirty="0"/>
              <a:t> с учётом, что он начал расти на возвышенном горном плато, достигла 2774 м, а излившаяся лава покрыла поверхность площадью в двадцать пять километров квадратных.</a:t>
            </a:r>
            <a:endParaRPr lang="ru-RU" sz="1800" dirty="0"/>
          </a:p>
        </p:txBody>
      </p:sp>
    </p:spTree>
    <p:extLst>
      <p:ext uri="{BB962C8B-B14F-4D97-AF65-F5344CB8AC3E}">
        <p14:creationId xmlns:p14="http://schemas.microsoft.com/office/powerpoint/2010/main" val="2286200134"/>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Содержимое 3" descr="Paricutin.jpg"/>
          <p:cNvPicPr>
            <a:picLocks noChangeAspect="1"/>
          </p:cNvPicPr>
          <p:nvPr/>
        </p:nvPicPr>
        <p:blipFill>
          <a:blip r:embed="rId2" cstate="print"/>
          <a:stretch>
            <a:fillRect/>
          </a:stretch>
        </p:blipFill>
        <p:spPr>
          <a:xfrm>
            <a:off x="0" y="0"/>
            <a:ext cx="9178498" cy="6858000"/>
          </a:xfrm>
          <a:prstGeom prst="rect">
            <a:avLst/>
          </a:prstGeom>
        </p:spPr>
      </p:pic>
    </p:spTree>
    <p:extLst>
      <p:ext uri="{BB962C8B-B14F-4D97-AF65-F5344CB8AC3E}">
        <p14:creationId xmlns:p14="http://schemas.microsoft.com/office/powerpoint/2010/main" val="3692109582"/>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6684673" cy="634477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969" y="0"/>
            <a:ext cx="4980519" cy="4200128"/>
          </a:xfrm>
          <a:prstGeom prst="rect">
            <a:avLst/>
          </a:prstGeom>
        </p:spPr>
      </p:pic>
    </p:spTree>
    <p:extLst>
      <p:ext uri="{BB962C8B-B14F-4D97-AF65-F5344CB8AC3E}">
        <p14:creationId xmlns:p14="http://schemas.microsoft.com/office/powerpoint/2010/main" val="293088197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ormAutofit/>
          </a:bodyPr>
          <a:lstStyle/>
          <a:p>
            <a:pPr algn="ctr"/>
            <a:r>
              <a:rPr lang="ru-RU" sz="4400" i="1" dirty="0"/>
              <a:t> Приметы, по которым можно предугадать извержение вулкана:   </a:t>
            </a:r>
            <a:endParaRPr lang="ru-RU" dirty="0"/>
          </a:p>
        </p:txBody>
      </p:sp>
      <p:sp>
        <p:nvSpPr>
          <p:cNvPr id="3" name="Прямоугольник 2"/>
          <p:cNvSpPr/>
          <p:nvPr/>
        </p:nvSpPr>
        <p:spPr>
          <a:xfrm>
            <a:off x="827584" y="2996952"/>
            <a:ext cx="7391767" cy="584775"/>
          </a:xfrm>
          <a:prstGeom prst="rect">
            <a:avLst/>
          </a:prstGeom>
        </p:spPr>
        <p:txBody>
          <a:bodyPr wrap="none">
            <a:spAutoFit/>
          </a:bodyPr>
          <a:lstStyle/>
          <a:p>
            <a:pPr marL="342900" indent="-342900">
              <a:buFont typeface="+mj-lt"/>
              <a:buAutoNum type="arabicPeriod"/>
            </a:pPr>
            <a:r>
              <a:rPr lang="ru-RU" sz="3200" i="1" dirty="0"/>
              <a:t>Предшествующее землетрясение</a:t>
            </a:r>
            <a:endParaRPr lang="ru-RU" sz="3200" dirty="0"/>
          </a:p>
        </p:txBody>
      </p:sp>
      <p:sp>
        <p:nvSpPr>
          <p:cNvPr id="4" name="Прямоугольник 3"/>
          <p:cNvSpPr/>
          <p:nvPr/>
        </p:nvSpPr>
        <p:spPr>
          <a:xfrm>
            <a:off x="832790" y="3789040"/>
            <a:ext cx="7303602" cy="584775"/>
          </a:xfrm>
          <a:prstGeom prst="rect">
            <a:avLst/>
          </a:prstGeom>
        </p:spPr>
        <p:txBody>
          <a:bodyPr wrap="none">
            <a:spAutoFit/>
          </a:bodyPr>
          <a:lstStyle/>
          <a:p>
            <a:r>
              <a:rPr lang="en-US" sz="3200" i="1" dirty="0" smtClean="0"/>
              <a:t>2.</a:t>
            </a:r>
            <a:r>
              <a:rPr lang="ru-RU" sz="3200" i="1" dirty="0" smtClean="0"/>
              <a:t>Необычное </a:t>
            </a:r>
            <a:r>
              <a:rPr lang="ru-RU" sz="3200" i="1" dirty="0"/>
              <a:t>поведение животных</a:t>
            </a:r>
            <a:endParaRPr lang="ru-RU" sz="3200" dirty="0"/>
          </a:p>
        </p:txBody>
      </p:sp>
      <p:sp>
        <p:nvSpPr>
          <p:cNvPr id="5" name="Прямоугольник 4"/>
          <p:cNvSpPr/>
          <p:nvPr/>
        </p:nvSpPr>
        <p:spPr>
          <a:xfrm>
            <a:off x="796752" y="4509120"/>
            <a:ext cx="6891630" cy="584775"/>
          </a:xfrm>
          <a:prstGeom prst="rect">
            <a:avLst/>
          </a:prstGeom>
        </p:spPr>
        <p:txBody>
          <a:bodyPr wrap="none">
            <a:spAutoFit/>
          </a:bodyPr>
          <a:lstStyle/>
          <a:p>
            <a:r>
              <a:rPr lang="en-US" sz="3200" i="1" dirty="0" smtClean="0"/>
              <a:t>3.</a:t>
            </a:r>
            <a:r>
              <a:rPr lang="ru-RU" sz="3200" i="1" dirty="0" smtClean="0"/>
              <a:t>Исследование </a:t>
            </a:r>
            <a:r>
              <a:rPr lang="ru-RU" sz="3200" i="1" dirty="0"/>
              <a:t>горной породы</a:t>
            </a:r>
            <a:endParaRPr lang="ru-RU" sz="3200" dirty="0"/>
          </a:p>
        </p:txBody>
      </p:sp>
    </p:spTree>
    <p:extLst>
      <p:ext uri="{BB962C8B-B14F-4D97-AF65-F5344CB8AC3E}">
        <p14:creationId xmlns:p14="http://schemas.microsoft.com/office/powerpoint/2010/main" val="3115181153"/>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Экологические катастрофы</a:t>
            </a:r>
            <a:endParaRPr lang="ru-RU" dirty="0"/>
          </a:p>
        </p:txBody>
      </p:sp>
      <p:sp>
        <p:nvSpPr>
          <p:cNvPr id="3" name="Прямоугольник 2"/>
          <p:cNvSpPr/>
          <p:nvPr/>
        </p:nvSpPr>
        <p:spPr>
          <a:xfrm>
            <a:off x="467544" y="1700808"/>
            <a:ext cx="8208912" cy="2862322"/>
          </a:xfrm>
          <a:prstGeom prst="rect">
            <a:avLst/>
          </a:prstGeom>
        </p:spPr>
        <p:txBody>
          <a:bodyPr wrap="square">
            <a:spAutoFit/>
          </a:bodyPr>
          <a:lstStyle/>
          <a:p>
            <a:pPr>
              <a:buNone/>
            </a:pPr>
            <a:r>
              <a:rPr lang="ru-RU" sz="3600" i="1" dirty="0"/>
              <a:t>Экологические катастрофы активно уничтожают жизнь городов!</a:t>
            </a:r>
          </a:p>
          <a:p>
            <a:pPr>
              <a:buNone/>
            </a:pPr>
            <a:r>
              <a:rPr lang="ru-RU" sz="3600" i="1" dirty="0"/>
              <a:t>Помпея, Порт – </a:t>
            </a:r>
            <a:r>
              <a:rPr lang="ru-RU" sz="3600" i="1" dirty="0" err="1"/>
              <a:t>Ройал</a:t>
            </a:r>
            <a:r>
              <a:rPr lang="ru-RU" sz="3600" i="1" dirty="0"/>
              <a:t>, </a:t>
            </a:r>
            <a:r>
              <a:rPr lang="ru-RU" sz="3600" i="1" dirty="0" err="1"/>
              <a:t>Николози</a:t>
            </a:r>
            <a:r>
              <a:rPr lang="ru-RU" sz="3600" i="1" dirty="0"/>
              <a:t>, Катания, Северо-Курильск…</a:t>
            </a:r>
          </a:p>
        </p:txBody>
      </p:sp>
    </p:spTree>
    <p:extLst>
      <p:ext uri="{BB962C8B-B14F-4D97-AF65-F5344CB8AC3E}">
        <p14:creationId xmlns:p14="http://schemas.microsoft.com/office/powerpoint/2010/main" val="1606292900"/>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16832"/>
            <a:ext cx="8229600" cy="1143000"/>
          </a:xfrm>
        </p:spPr>
        <p:txBody>
          <a:bodyPr>
            <a:normAutofit fontScale="90000"/>
          </a:bodyPr>
          <a:lstStyle/>
          <a:p>
            <a:pPr marL="342900" indent="-342900">
              <a:buFont typeface="Arial" panose="020B0604020202020204" pitchFamily="34" charset="0"/>
              <a:buChar char="•"/>
            </a:pPr>
            <a:r>
              <a:rPr lang="ru-RU" sz="2200" i="1" dirty="0"/>
              <a:t>24 августа 79 года произошло мощное извержение Везувия, уничтожившего цветущий город Помпеи, расположенный у подножия вулкана. Более полутора тысяч лет Помпеи оставались погребенными под слоем вулканической лавы и пепла. Впервые город был обнаружен совершенно случайно в конце XVI века при производстве земляных работ. Археологические раскопки начались здесь в середине XVIII века. Они вызывали особый интерес не только в Италии, но и во всем мире. Многие путешественники стремились побывать в Помпеях, где буквально на каждом шагу находились свидетельства внезапно оборвавшейся жизни античного города.</a:t>
            </a:r>
            <a:r>
              <a:rPr lang="ru-RU" sz="2400" i="1" dirty="0"/>
              <a:t/>
            </a:r>
            <a:br>
              <a:rPr lang="ru-RU" sz="2400" i="1" dirty="0"/>
            </a:br>
            <a:endParaRPr lang="ru-RU" sz="2400" dirty="0"/>
          </a:p>
        </p:txBody>
      </p:sp>
      <p:sp>
        <p:nvSpPr>
          <p:cNvPr id="3" name="Прямоугольник 2"/>
          <p:cNvSpPr/>
          <p:nvPr/>
        </p:nvSpPr>
        <p:spPr>
          <a:xfrm>
            <a:off x="251520" y="4221088"/>
            <a:ext cx="8568952" cy="2554545"/>
          </a:xfrm>
          <a:prstGeom prst="rect">
            <a:avLst/>
          </a:prstGeom>
        </p:spPr>
        <p:txBody>
          <a:bodyPr wrap="square">
            <a:spAutoFit/>
          </a:bodyPr>
          <a:lstStyle/>
          <a:p>
            <a:pPr marL="285750" indent="-285750">
              <a:buFont typeface="Arial" panose="020B0604020202020204" pitchFamily="34" charset="0"/>
              <a:buChar char="•"/>
            </a:pPr>
            <a:r>
              <a:rPr lang="ru-RU" sz="2000" i="1" dirty="0"/>
              <a:t>В 1827 году в Помпеи приезжает молодой русский художник Карл Брюллов. Отправляясь в Помпеи, Брюллов не знал, что эта поездка приведет его к вершине творчества. Зрелище Помпеи ошеломило его. Он исходил все закоулки города, дотрагивался до стен, шершавых от накипевшей лавы, и, возможно, у него зародилась мысль написать картину о последнем дне Помпеи. От замысла картины до ее завершения пройдет долгих шесть лет.</a:t>
            </a:r>
          </a:p>
        </p:txBody>
      </p:sp>
    </p:spTree>
    <p:extLst>
      <p:ext uri="{BB962C8B-B14F-4D97-AF65-F5344CB8AC3E}">
        <p14:creationId xmlns:p14="http://schemas.microsoft.com/office/powerpoint/2010/main" val="1376100832"/>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i="1" dirty="0"/>
              <a:t>Последний день Помпеи</a:t>
            </a:r>
            <a:br>
              <a:rPr lang="ru-RU" sz="4000" i="1" dirty="0"/>
            </a:br>
            <a:r>
              <a:rPr lang="ru-RU" sz="4000" i="1" dirty="0"/>
              <a:t>             (Карл Брюллов)</a:t>
            </a:r>
            <a:endParaRPr lang="ru-RU" dirty="0"/>
          </a:p>
        </p:txBody>
      </p:sp>
      <p:pic>
        <p:nvPicPr>
          <p:cNvPr id="3" name="Содержимое 3" descr="1.jpg"/>
          <p:cNvPicPr>
            <a:picLocks noChangeAspect="1"/>
          </p:cNvPicPr>
          <p:nvPr/>
        </p:nvPicPr>
        <p:blipFill>
          <a:blip r:embed="rId2" cstate="print"/>
          <a:stretch>
            <a:fillRect/>
          </a:stretch>
        </p:blipFill>
        <p:spPr>
          <a:xfrm>
            <a:off x="179512" y="1351142"/>
            <a:ext cx="8712968" cy="5390226"/>
          </a:xfrm>
          <a:prstGeom prst="rect">
            <a:avLst/>
          </a:prstGeom>
        </p:spPr>
      </p:pic>
    </p:spTree>
    <p:extLst>
      <p:ext uri="{BB962C8B-B14F-4D97-AF65-F5344CB8AC3E}">
        <p14:creationId xmlns:p14="http://schemas.microsoft.com/office/powerpoint/2010/main" val="140153792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8229600" cy="1143000"/>
          </a:xfrm>
        </p:spPr>
        <p:txBody>
          <a:bodyPr>
            <a:normAutofit fontScale="90000"/>
          </a:bodyPr>
          <a:lstStyle/>
          <a:p>
            <a:r>
              <a:rPr lang="ru-RU" sz="2700" i="1" dirty="0"/>
              <a:t>Порт-</a:t>
            </a:r>
            <a:r>
              <a:rPr lang="ru-RU" sz="2700" i="1" dirty="0" err="1"/>
              <a:t>Ройал</a:t>
            </a:r>
            <a:r>
              <a:rPr lang="ru-RU" sz="2700" i="1" dirty="0"/>
              <a:t> - город на </a:t>
            </a:r>
            <a:r>
              <a:rPr lang="ru-RU" sz="2700" i="1" u="sng" dirty="0"/>
              <a:t>острове</a:t>
            </a:r>
            <a:r>
              <a:rPr lang="ru-RU" sz="2700" i="1" dirty="0"/>
              <a:t> Ямайка, столица одноимённой английской колонии с 1656 по 1692 гг., в настоящее время город покинут жителями и практически полностью затоплен Карибским морем.</a:t>
            </a:r>
            <a:r>
              <a:rPr lang="ru-RU" i="1" dirty="0"/>
              <a:t/>
            </a:r>
            <a:br>
              <a:rPr lang="ru-RU" i="1" dirty="0"/>
            </a:br>
            <a:endParaRPr lang="ru-RU" dirty="0"/>
          </a:p>
        </p:txBody>
      </p:sp>
      <p:pic>
        <p:nvPicPr>
          <p:cNvPr id="3" name="Рисунок 2" descr="aerial.jpg"/>
          <p:cNvPicPr>
            <a:picLocks noChangeAspect="1"/>
          </p:cNvPicPr>
          <p:nvPr/>
        </p:nvPicPr>
        <p:blipFill>
          <a:blip r:embed="rId2" cstate="print"/>
          <a:stretch>
            <a:fillRect/>
          </a:stretch>
        </p:blipFill>
        <p:spPr>
          <a:xfrm>
            <a:off x="539552" y="2636912"/>
            <a:ext cx="8103428" cy="3816424"/>
          </a:xfrm>
          <a:prstGeom prst="rect">
            <a:avLst/>
          </a:prstGeom>
        </p:spPr>
      </p:pic>
    </p:spTree>
    <p:extLst>
      <p:ext uri="{BB962C8B-B14F-4D97-AF65-F5344CB8AC3E}">
        <p14:creationId xmlns:p14="http://schemas.microsoft.com/office/powerpoint/2010/main" val="891639230"/>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6330"/>
          </a:xfrm>
        </p:spPr>
        <p:txBody>
          <a:bodyPr>
            <a:normAutofit/>
          </a:bodyPr>
          <a:lstStyle/>
          <a:p>
            <a:r>
              <a:rPr lang="ru-RU" sz="2000" i="1" dirty="0" err="1"/>
              <a:t>Се́веро-Кури́льск</a:t>
            </a:r>
            <a:r>
              <a:rPr lang="ru-RU" sz="2000" i="1" dirty="0"/>
              <a:t> — город в России, административный центр Северо-Курильского района Сахалинской области.</a:t>
            </a:r>
            <a:br>
              <a:rPr lang="ru-RU" sz="2000" i="1" dirty="0"/>
            </a:br>
            <a:r>
              <a:rPr lang="ru-RU" sz="2000" i="1" dirty="0"/>
              <a:t>Город расположен на острове </a:t>
            </a:r>
            <a:r>
              <a:rPr lang="ru-RU" sz="2000" i="1" dirty="0" err="1" smtClean="0"/>
              <a:t>Парамушир</a:t>
            </a:r>
            <a:r>
              <a:rPr lang="en-US" sz="2000" i="1" dirty="0" smtClean="0"/>
              <a:t> </a:t>
            </a:r>
            <a:r>
              <a:rPr lang="ru-RU" sz="2000" i="1" dirty="0" smtClean="0"/>
              <a:t>(Курильские </a:t>
            </a:r>
            <a:r>
              <a:rPr lang="ru-RU" sz="2000" i="1" dirty="0"/>
              <a:t>острова), на берегу Второго Курильского пролива, в 1338 км от </a:t>
            </a:r>
            <a:r>
              <a:rPr lang="ru-RU" sz="2000" i="1" dirty="0" smtClean="0"/>
              <a:t>Южно-Сахалинска</a:t>
            </a:r>
            <a:r>
              <a:rPr lang="en-US" sz="2000" i="1" dirty="0"/>
              <a:t>,</a:t>
            </a:r>
            <a:r>
              <a:rPr lang="ru-RU" sz="2000" i="1" dirty="0" smtClean="0"/>
              <a:t> </a:t>
            </a:r>
            <a:r>
              <a:rPr lang="ru-RU" sz="2000" i="1" dirty="0"/>
              <a:t>в 312 км от Петропавловска-Камчатского. В 7 км от города находится вулкан </a:t>
            </a:r>
            <a:r>
              <a:rPr lang="ru-RU" sz="2000" i="1" dirty="0" err="1"/>
              <a:t>Эбеко</a:t>
            </a:r>
            <a:r>
              <a:rPr lang="ru-RU" sz="2000" i="1" dirty="0"/>
              <a:t>.</a:t>
            </a:r>
            <a:br>
              <a:rPr lang="ru-RU" sz="2000" i="1" dirty="0"/>
            </a:br>
            <a:endParaRPr lang="ru-RU" sz="2000" dirty="0"/>
          </a:p>
        </p:txBody>
      </p:sp>
      <p:pic>
        <p:nvPicPr>
          <p:cNvPr id="3" name="Рисунок 2" descr="211372939.jpg"/>
          <p:cNvPicPr>
            <a:picLocks noChangeAspect="1"/>
          </p:cNvPicPr>
          <p:nvPr/>
        </p:nvPicPr>
        <p:blipFill>
          <a:blip r:embed="rId2" cstate="print"/>
          <a:stretch>
            <a:fillRect/>
          </a:stretch>
        </p:blipFill>
        <p:spPr>
          <a:xfrm>
            <a:off x="323528" y="2924944"/>
            <a:ext cx="8424936" cy="3816424"/>
          </a:xfrm>
          <a:prstGeom prst="rect">
            <a:avLst/>
          </a:prstGeom>
        </p:spPr>
      </p:pic>
    </p:spTree>
    <p:extLst>
      <p:ext uri="{BB962C8B-B14F-4D97-AF65-F5344CB8AC3E}">
        <p14:creationId xmlns:p14="http://schemas.microsoft.com/office/powerpoint/2010/main" val="95106650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9"/>
            <a:ext cx="9144000" cy="6851121"/>
          </a:xfrm>
          <a:prstGeom prst="rect">
            <a:avLst/>
          </a:prstGeom>
        </p:spPr>
      </p:pic>
      <p:sp>
        <p:nvSpPr>
          <p:cNvPr id="2" name="Заголовок 1"/>
          <p:cNvSpPr>
            <a:spLocks noGrp="1"/>
          </p:cNvSpPr>
          <p:nvPr>
            <p:ph type="title"/>
          </p:nvPr>
        </p:nvSpPr>
        <p:spPr>
          <a:xfrm>
            <a:off x="451656" y="332656"/>
            <a:ext cx="8229600" cy="1296144"/>
          </a:xfrm>
        </p:spPr>
        <p:txBody>
          <a:bodyPr>
            <a:normAutofit/>
          </a:bodyPr>
          <a:lstStyle/>
          <a:p>
            <a:r>
              <a:rPr lang="ru-RU" dirty="0"/>
              <a:t>Цель урока</a:t>
            </a:r>
            <a:r>
              <a:rPr lang="ru-RU" dirty="0" smtClean="0"/>
              <a:t>:</a:t>
            </a:r>
            <a:endParaRPr lang="ru-RU" dirty="0"/>
          </a:p>
        </p:txBody>
      </p:sp>
      <p:sp>
        <p:nvSpPr>
          <p:cNvPr id="4" name="Прямоугольник 3"/>
          <p:cNvSpPr/>
          <p:nvPr/>
        </p:nvSpPr>
        <p:spPr>
          <a:xfrm>
            <a:off x="757469" y="3339413"/>
            <a:ext cx="6912768" cy="1600438"/>
          </a:xfrm>
          <a:prstGeom prst="rect">
            <a:avLst/>
          </a:prstGeom>
        </p:spPr>
        <p:txBody>
          <a:bodyPr wrap="square">
            <a:spAutoFit/>
          </a:bodyPr>
          <a:lstStyle/>
          <a:p>
            <a:pPr marL="571500" indent="-571500">
              <a:buFont typeface="Arial" panose="020B0604020202020204" pitchFamily="34" charset="0"/>
              <a:buChar char="•"/>
            </a:pPr>
            <a:r>
              <a:rPr lang="ru-RU" sz="4000" dirty="0"/>
              <a:t>научиться </a:t>
            </a:r>
            <a:r>
              <a:rPr lang="ru-RU" sz="4000" dirty="0" smtClean="0"/>
              <a:t>предвидеть опасные </a:t>
            </a:r>
            <a:r>
              <a:rPr lang="ru-RU" sz="4000" dirty="0"/>
              <a:t>ситуации </a:t>
            </a:r>
            <a:r>
              <a:rPr lang="ru-RU" dirty="0"/>
              <a:t/>
            </a:r>
            <a:br>
              <a:rPr lang="ru-RU" dirty="0"/>
            </a:br>
            <a:endParaRPr lang="ru-RU" dirty="0"/>
          </a:p>
        </p:txBody>
      </p:sp>
      <p:sp>
        <p:nvSpPr>
          <p:cNvPr id="5" name="Прямоугольник 4"/>
          <p:cNvSpPr/>
          <p:nvPr/>
        </p:nvSpPr>
        <p:spPr>
          <a:xfrm>
            <a:off x="755576" y="1637664"/>
            <a:ext cx="6408712" cy="1323439"/>
          </a:xfrm>
          <a:prstGeom prst="rect">
            <a:avLst/>
          </a:prstGeom>
        </p:spPr>
        <p:txBody>
          <a:bodyPr wrap="square">
            <a:spAutoFit/>
          </a:bodyPr>
          <a:lstStyle/>
          <a:p>
            <a:pPr marL="285750" indent="-285750">
              <a:buFont typeface="Arial" panose="020B0604020202020204" pitchFamily="34" charset="0"/>
              <a:buChar char="•"/>
            </a:pPr>
            <a:r>
              <a:rPr lang="ru-RU" sz="4000" dirty="0"/>
              <a:t>вести себя при возникновении </a:t>
            </a:r>
            <a:r>
              <a:rPr lang="ru-RU" sz="4000" dirty="0" smtClean="0"/>
              <a:t>опасности</a:t>
            </a:r>
            <a:endParaRPr lang="ru-RU" sz="4000" dirty="0"/>
          </a:p>
        </p:txBody>
      </p:sp>
    </p:spTree>
    <p:extLst>
      <p:ext uri="{BB962C8B-B14F-4D97-AF65-F5344CB8AC3E}">
        <p14:creationId xmlns:p14="http://schemas.microsoft.com/office/powerpoint/2010/main" val="4057532767"/>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95536" y="836712"/>
            <a:ext cx="8424936" cy="1938992"/>
          </a:xfrm>
          <a:prstGeom prst="rect">
            <a:avLst/>
          </a:prstGeom>
        </p:spPr>
        <p:txBody>
          <a:bodyPr wrap="square">
            <a:spAutoFit/>
          </a:bodyPr>
          <a:lstStyle/>
          <a:p>
            <a:r>
              <a:rPr lang="ru-RU" sz="2400" i="1" dirty="0" err="1"/>
              <a:t>Ката́ния</a:t>
            </a:r>
            <a:r>
              <a:rPr lang="ru-RU" sz="2400" i="1" dirty="0"/>
              <a:t> (итал. </a:t>
            </a:r>
            <a:r>
              <a:rPr lang="ru-RU" sz="2400" i="1" dirty="0" err="1"/>
              <a:t>Catania</a:t>
            </a:r>
            <a:r>
              <a:rPr lang="ru-RU" sz="2400" i="1" dirty="0"/>
              <a:t>, </a:t>
            </a:r>
            <a:r>
              <a:rPr lang="ru-RU" sz="2400" i="1" dirty="0" err="1"/>
              <a:t>сиц</a:t>
            </a:r>
            <a:r>
              <a:rPr lang="ru-RU" sz="2400" i="1" dirty="0"/>
              <a:t>. </a:t>
            </a:r>
            <a:r>
              <a:rPr lang="ru-RU" sz="2400" i="1" dirty="0" err="1"/>
              <a:t>Catania</a:t>
            </a:r>
            <a:r>
              <a:rPr lang="ru-RU" sz="2400" i="1" dirty="0"/>
              <a:t>) — город-порт в итальянском регионе Сицилия, административный центр одноимённой провинции. Город расположен на восточном побережье острова Сицилия у подножья вулкана Этна. </a:t>
            </a:r>
          </a:p>
        </p:txBody>
      </p:sp>
      <p:pic>
        <p:nvPicPr>
          <p:cNvPr id="4" name="Рисунок 3" descr="5a7cd4e0e13e8ffe99258ee73cf9ddfc.jpg"/>
          <p:cNvPicPr>
            <a:picLocks noChangeAspect="1"/>
          </p:cNvPicPr>
          <p:nvPr/>
        </p:nvPicPr>
        <p:blipFill>
          <a:blip r:embed="rId2" cstate="print"/>
          <a:stretch>
            <a:fillRect/>
          </a:stretch>
        </p:blipFill>
        <p:spPr>
          <a:xfrm>
            <a:off x="179512" y="2775704"/>
            <a:ext cx="8856984" cy="4032448"/>
          </a:xfrm>
          <a:prstGeom prst="rect">
            <a:avLst/>
          </a:prstGeom>
        </p:spPr>
      </p:pic>
    </p:spTree>
    <p:extLst>
      <p:ext uri="{BB962C8B-B14F-4D97-AF65-F5344CB8AC3E}">
        <p14:creationId xmlns:p14="http://schemas.microsoft.com/office/powerpoint/2010/main" val="63771991"/>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japan-tsunami-629x419.jpg"/>
          <p:cNvPicPr>
            <a:picLocks noChangeAspect="1"/>
          </p:cNvPicPr>
          <p:nvPr/>
        </p:nvPicPr>
        <p:blipFill>
          <a:blip r:embed="rId2" cstate="print"/>
          <a:stretch>
            <a:fillRect/>
          </a:stretch>
        </p:blipFill>
        <p:spPr>
          <a:xfrm>
            <a:off x="568288" y="18661"/>
            <a:ext cx="6235960" cy="3626363"/>
          </a:xfrm>
          <a:prstGeom prst="rect">
            <a:avLst/>
          </a:prstGeom>
        </p:spPr>
      </p:pic>
      <p:sp>
        <p:nvSpPr>
          <p:cNvPr id="2" name="Заголовок 1"/>
          <p:cNvSpPr>
            <a:spLocks noGrp="1"/>
          </p:cNvSpPr>
          <p:nvPr>
            <p:ph type="title"/>
          </p:nvPr>
        </p:nvSpPr>
        <p:spPr/>
        <p:txBody>
          <a:bodyPr>
            <a:normAutofit fontScale="90000"/>
          </a:bodyPr>
          <a:lstStyle/>
          <a:p>
            <a:r>
              <a:rPr lang="ru-RU" sz="4400" i="1" dirty="0"/>
              <a:t>Последствия стихийных     бедствий</a:t>
            </a:r>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645024"/>
            <a:ext cx="5146643" cy="3212976"/>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098" y="3626363"/>
            <a:ext cx="4842942" cy="3250297"/>
          </a:xfrm>
          <a:prstGeom prst="rect">
            <a:avLst/>
          </a:prstGeom>
        </p:spPr>
      </p:pic>
    </p:spTree>
    <p:extLst>
      <p:ext uri="{BB962C8B-B14F-4D97-AF65-F5344CB8AC3E}">
        <p14:creationId xmlns:p14="http://schemas.microsoft.com/office/powerpoint/2010/main" val="333638142"/>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Действия в опасных условиях:</a:t>
            </a:r>
            <a:endParaRPr lang="ru-RU" dirty="0"/>
          </a:p>
        </p:txBody>
      </p:sp>
      <p:sp>
        <p:nvSpPr>
          <p:cNvPr id="4" name="Прямоугольник 3"/>
          <p:cNvSpPr/>
          <p:nvPr/>
        </p:nvSpPr>
        <p:spPr>
          <a:xfrm>
            <a:off x="683568" y="1489111"/>
            <a:ext cx="7992888" cy="4247317"/>
          </a:xfrm>
          <a:prstGeom prst="rect">
            <a:avLst/>
          </a:prstGeom>
        </p:spPr>
        <p:txBody>
          <a:bodyPr wrap="square">
            <a:spAutoFit/>
          </a:bodyPr>
          <a:lstStyle/>
          <a:p>
            <a:pPr marL="514350" indent="-514350">
              <a:buAutoNum type="arabicPeriod"/>
            </a:pPr>
            <a:r>
              <a:rPr lang="ru-RU" i="1" dirty="0"/>
              <a:t>Отключить газ, воду, электроэнергию, погасить огонь в печах, закрыть окна и балконы.</a:t>
            </a:r>
          </a:p>
          <a:p>
            <a:pPr marL="514350" indent="-514350">
              <a:buAutoNum type="arabicPeriod"/>
            </a:pPr>
            <a:r>
              <a:rPr lang="ru-RU" i="1" dirty="0"/>
              <a:t>Оповестить соседей об опасности. Взять с собой: документы, деньги, воду, продукты. Закрыть квартиру, выйти на улицу. Детей держать за руки или на руках.</a:t>
            </a:r>
          </a:p>
          <a:p>
            <a:pPr marL="514350" indent="-514350">
              <a:buAutoNum type="arabicPeriod"/>
            </a:pPr>
            <a:r>
              <a:rPr lang="ru-RU" i="1" dirty="0"/>
              <a:t>Выбрать место вдали от зданий и линий электропередач и находиться там. Ехавшим на машинах остановиться, но не загораживая дороги, избегать мостов, многоэтажных домов. Не возвращаться домой до объявления исчезновения угрозы.</a:t>
            </a:r>
          </a:p>
          <a:p>
            <a:pPr marL="514350" indent="-514350">
              <a:buAutoNum type="arabicPeriod"/>
            </a:pPr>
            <a:r>
              <a:rPr lang="ru-RU" i="1" dirty="0"/>
              <a:t>Немедленно реагировать на внешние признаки землетрясения- колебания почвы или зданий, дребезжание стекол, раскачивание люстр, появление трещин на штукатурке.</a:t>
            </a:r>
          </a:p>
          <a:p>
            <a:pPr marL="514350" indent="-514350">
              <a:buAutoNum type="arabicPeriod"/>
            </a:pPr>
            <a:r>
              <a:rPr lang="ru-RU" i="1" dirty="0"/>
              <a:t>Помнить, что наибольшая опасность исходит от падающих предметов, частей потолка, стен , балок.</a:t>
            </a:r>
          </a:p>
        </p:txBody>
      </p:sp>
    </p:spTree>
    <p:extLst>
      <p:ext uri="{BB962C8B-B14F-4D97-AF65-F5344CB8AC3E}">
        <p14:creationId xmlns:p14="http://schemas.microsoft.com/office/powerpoint/2010/main" val="325522068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i="1" dirty="0"/>
              <a:t>Оказание первой медицинской  помощи</a:t>
            </a:r>
            <a:endParaRPr lang="ru-RU" dirty="0"/>
          </a:p>
        </p:txBody>
      </p:sp>
      <p:pic>
        <p:nvPicPr>
          <p:cNvPr id="3" name="Содержимое 3" descr="0002-002-Ozhogami-nazyvajut-povrezhdenija-vyzvannye-termicheskoj-khimicheskoj-ili.jpg"/>
          <p:cNvPicPr>
            <a:picLocks noChangeAspect="1"/>
          </p:cNvPicPr>
          <p:nvPr/>
        </p:nvPicPr>
        <p:blipFill>
          <a:blip r:embed="rId2" cstate="print"/>
          <a:stretch>
            <a:fillRect/>
          </a:stretch>
        </p:blipFill>
        <p:spPr>
          <a:xfrm>
            <a:off x="611560" y="1935163"/>
            <a:ext cx="7848872" cy="4389437"/>
          </a:xfrm>
          <a:prstGeom prst="rect">
            <a:avLst/>
          </a:prstGeom>
        </p:spPr>
      </p:pic>
    </p:spTree>
    <p:extLst>
      <p:ext uri="{BB962C8B-B14F-4D97-AF65-F5344CB8AC3E}">
        <p14:creationId xmlns:p14="http://schemas.microsoft.com/office/powerpoint/2010/main" val="1799742883"/>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Содержимое 3" descr="0013-013-1Esli-ozhog-vyzvan-kislotoj-tolko-ne-sernoj-to-mozhno-promyt.jpg"/>
          <p:cNvPicPr>
            <a:picLocks noChangeAspect="1"/>
          </p:cNvPicPr>
          <p:nvPr/>
        </p:nvPicPr>
        <p:blipFill>
          <a:blip r:embed="rId2" cstate="print"/>
          <a:stretch>
            <a:fillRect/>
          </a:stretch>
        </p:blipFill>
        <p:spPr>
          <a:xfrm>
            <a:off x="-10914" y="0"/>
            <a:ext cx="9154914" cy="6857999"/>
          </a:xfrm>
          <a:prstGeom prst="rect">
            <a:avLst/>
          </a:prstGeom>
        </p:spPr>
      </p:pic>
    </p:spTree>
    <p:extLst>
      <p:ext uri="{BB962C8B-B14F-4D97-AF65-F5344CB8AC3E}">
        <p14:creationId xmlns:p14="http://schemas.microsoft.com/office/powerpoint/2010/main" val="1540403945"/>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Содержимое 3" descr="scrn_big_1.jpg"/>
          <p:cNvPicPr>
            <a:picLocks noChangeAspect="1"/>
          </p:cNvPicPr>
          <p:nvPr/>
        </p:nvPicPr>
        <p:blipFill>
          <a:blip r:embed="rId2" cstate="print"/>
          <a:stretch>
            <a:fillRect/>
          </a:stretch>
        </p:blipFill>
        <p:spPr>
          <a:xfrm>
            <a:off x="0" y="-29277"/>
            <a:ext cx="9144000" cy="6887277"/>
          </a:xfrm>
          <a:prstGeom prst="rect">
            <a:avLst/>
          </a:prstGeom>
        </p:spPr>
      </p:pic>
    </p:spTree>
    <p:extLst>
      <p:ext uri="{BB962C8B-B14F-4D97-AF65-F5344CB8AC3E}">
        <p14:creationId xmlns:p14="http://schemas.microsoft.com/office/powerpoint/2010/main" val="1625659773"/>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Содержимое 3" descr="1111.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95414739"/>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a:t>Переломы</a:t>
            </a:r>
            <a:endParaRPr lang="ru-RU" dirty="0"/>
          </a:p>
        </p:txBody>
      </p:sp>
      <p:pic>
        <p:nvPicPr>
          <p:cNvPr id="3" name="Содержимое 3" descr="cd3734027fae-1.jpg"/>
          <p:cNvPicPr>
            <a:picLocks noChangeAspect="1"/>
          </p:cNvPicPr>
          <p:nvPr/>
        </p:nvPicPr>
        <p:blipFill>
          <a:blip r:embed="rId2" cstate="print"/>
          <a:stretch>
            <a:fillRect/>
          </a:stretch>
        </p:blipFill>
        <p:spPr>
          <a:xfrm>
            <a:off x="107504" y="3773894"/>
            <a:ext cx="3816424" cy="305313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594156"/>
            <a:ext cx="4449688" cy="2896932"/>
          </a:xfrm>
          <a:prstGeom prst="rect">
            <a:avLst/>
          </a:prstGeom>
        </p:spPr>
      </p:pic>
      <p:pic>
        <p:nvPicPr>
          <p:cNvPr id="5" name="Рисунок 4" descr="ris1.gif"/>
          <p:cNvPicPr>
            <a:picLocks noChangeAspect="1"/>
          </p:cNvPicPr>
          <p:nvPr/>
        </p:nvPicPr>
        <p:blipFill>
          <a:blip r:embed="rId4" cstate="print"/>
          <a:stretch>
            <a:fillRect/>
          </a:stretch>
        </p:blipFill>
        <p:spPr>
          <a:xfrm>
            <a:off x="467544" y="344668"/>
            <a:ext cx="2886075" cy="3312368"/>
          </a:xfrm>
          <a:prstGeom prst="rect">
            <a:avLst/>
          </a:prstGeom>
        </p:spPr>
      </p:pic>
    </p:spTree>
    <p:extLst>
      <p:ext uri="{BB962C8B-B14F-4D97-AF65-F5344CB8AC3E}">
        <p14:creationId xmlns:p14="http://schemas.microsoft.com/office/powerpoint/2010/main" val="1681371403"/>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Помощь при переломах</a:t>
            </a:r>
            <a:endParaRPr lang="ru-RU" dirty="0"/>
          </a:p>
        </p:txBody>
      </p:sp>
      <p:pic>
        <p:nvPicPr>
          <p:cNvPr id="3" name="Содержимое 3" descr="1ris8.gif"/>
          <p:cNvPicPr>
            <a:picLocks noChangeAspect="1"/>
          </p:cNvPicPr>
          <p:nvPr/>
        </p:nvPicPr>
        <p:blipFill>
          <a:blip r:embed="rId2" cstate="print"/>
          <a:stretch>
            <a:fillRect/>
          </a:stretch>
        </p:blipFill>
        <p:spPr>
          <a:xfrm>
            <a:off x="216496" y="1100572"/>
            <a:ext cx="3619500" cy="2592288"/>
          </a:xfrm>
          <a:prstGeom prst="rect">
            <a:avLst/>
          </a:prstGeom>
        </p:spPr>
      </p:pic>
      <p:pic>
        <p:nvPicPr>
          <p:cNvPr id="4" name="Рисунок 3" descr="1240342328.105.jpg"/>
          <p:cNvPicPr>
            <a:picLocks noChangeAspect="1"/>
          </p:cNvPicPr>
          <p:nvPr/>
        </p:nvPicPr>
        <p:blipFill>
          <a:blip r:embed="rId3" cstate="print"/>
          <a:stretch>
            <a:fillRect/>
          </a:stretch>
        </p:blipFill>
        <p:spPr>
          <a:xfrm>
            <a:off x="5364088" y="1100572"/>
            <a:ext cx="3657600" cy="2664296"/>
          </a:xfrm>
          <a:prstGeom prst="rect">
            <a:avLst/>
          </a:prstGeom>
        </p:spPr>
      </p:pic>
      <p:pic>
        <p:nvPicPr>
          <p:cNvPr id="5" name="Рисунок 4" descr="perelom.jpg"/>
          <p:cNvPicPr>
            <a:picLocks noChangeAspect="1"/>
          </p:cNvPicPr>
          <p:nvPr/>
        </p:nvPicPr>
        <p:blipFill>
          <a:blip r:embed="rId4" cstate="print"/>
          <a:stretch>
            <a:fillRect/>
          </a:stretch>
        </p:blipFill>
        <p:spPr>
          <a:xfrm>
            <a:off x="2267744" y="3861048"/>
            <a:ext cx="4762500" cy="3068960"/>
          </a:xfrm>
          <a:prstGeom prst="rect">
            <a:avLst/>
          </a:prstGeom>
        </p:spPr>
      </p:pic>
    </p:spTree>
    <p:extLst>
      <p:ext uri="{BB962C8B-B14F-4D97-AF65-F5344CB8AC3E}">
        <p14:creationId xmlns:p14="http://schemas.microsoft.com/office/powerpoint/2010/main" val="2501680524"/>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i="1" dirty="0" smtClean="0"/>
              <a:t>Выводы по выступлениям на конференции</a:t>
            </a:r>
            <a:endParaRPr lang="ru-RU" dirty="0"/>
          </a:p>
        </p:txBody>
      </p:sp>
      <p:sp>
        <p:nvSpPr>
          <p:cNvPr id="3" name="Прямоугольник 2"/>
          <p:cNvSpPr/>
          <p:nvPr/>
        </p:nvSpPr>
        <p:spPr>
          <a:xfrm>
            <a:off x="323528" y="1484784"/>
            <a:ext cx="8352928" cy="1200329"/>
          </a:xfrm>
          <a:prstGeom prst="rect">
            <a:avLst/>
          </a:prstGeom>
        </p:spPr>
        <p:txBody>
          <a:bodyPr wrap="square">
            <a:spAutoFit/>
          </a:bodyPr>
          <a:lstStyle/>
          <a:p>
            <a:pPr marL="514350" indent="-514350">
              <a:buFont typeface="Arial" panose="020B0604020202020204" pitchFamily="34" charset="0"/>
              <a:buChar char="•"/>
            </a:pPr>
            <a:r>
              <a:rPr lang="ru-RU" sz="2400" dirty="0"/>
              <a:t>Землетрясения происходят на стыке двух литосферных плит в момент сближения или </a:t>
            </a:r>
            <a:r>
              <a:rPr lang="ru-RU" sz="2400" dirty="0" err="1"/>
              <a:t>подплывания</a:t>
            </a:r>
            <a:r>
              <a:rPr lang="ru-RU" sz="2400" dirty="0"/>
              <a:t> одной под другую.</a:t>
            </a:r>
          </a:p>
        </p:txBody>
      </p:sp>
      <p:sp>
        <p:nvSpPr>
          <p:cNvPr id="5" name="Прямоугольник 4"/>
          <p:cNvSpPr/>
          <p:nvPr/>
        </p:nvSpPr>
        <p:spPr>
          <a:xfrm>
            <a:off x="323528" y="2828836"/>
            <a:ext cx="8568952" cy="1200329"/>
          </a:xfrm>
          <a:prstGeom prst="rect">
            <a:avLst/>
          </a:prstGeom>
        </p:spPr>
        <p:txBody>
          <a:bodyPr wrap="square">
            <a:spAutoFit/>
          </a:bodyPr>
          <a:lstStyle/>
          <a:p>
            <a:pPr marL="514350" indent="-514350">
              <a:buFont typeface="Arial" panose="020B0604020202020204" pitchFamily="34" charset="0"/>
              <a:buChar char="•"/>
            </a:pPr>
            <a:r>
              <a:rPr lang="ru-RU" sz="2400" dirty="0"/>
              <a:t>Вулканы и землетрясения представляют собой серьезную опасность для людей, наносят огромный ущерб.</a:t>
            </a:r>
          </a:p>
        </p:txBody>
      </p:sp>
      <p:sp>
        <p:nvSpPr>
          <p:cNvPr id="6" name="Прямоугольник 5"/>
          <p:cNvSpPr/>
          <p:nvPr/>
        </p:nvSpPr>
        <p:spPr>
          <a:xfrm>
            <a:off x="323528" y="4029165"/>
            <a:ext cx="8352928" cy="1200329"/>
          </a:xfrm>
          <a:prstGeom prst="rect">
            <a:avLst/>
          </a:prstGeom>
        </p:spPr>
        <p:txBody>
          <a:bodyPr wrap="square">
            <a:spAutoFit/>
          </a:bodyPr>
          <a:lstStyle/>
          <a:p>
            <a:pPr marL="514350" indent="-514350">
              <a:buFont typeface="Arial" panose="020B0604020202020204" pitchFamily="34" charset="0"/>
              <a:buChar char="•"/>
            </a:pPr>
            <a:r>
              <a:rPr lang="ru-RU" sz="2400" dirty="0"/>
              <a:t>Надо быть внимательным к предвестникам стихийных бедствий, поскольку человек не может  обеспечит полную защиту от них.</a:t>
            </a:r>
          </a:p>
        </p:txBody>
      </p:sp>
      <p:sp>
        <p:nvSpPr>
          <p:cNvPr id="7" name="Прямоугольник 6"/>
          <p:cNvSpPr/>
          <p:nvPr/>
        </p:nvSpPr>
        <p:spPr>
          <a:xfrm>
            <a:off x="323528" y="5229494"/>
            <a:ext cx="8352928" cy="830997"/>
          </a:xfrm>
          <a:prstGeom prst="rect">
            <a:avLst/>
          </a:prstGeom>
        </p:spPr>
        <p:txBody>
          <a:bodyPr wrap="square">
            <a:spAutoFit/>
          </a:bodyPr>
          <a:lstStyle/>
          <a:p>
            <a:pPr marL="514350" indent="-514350">
              <a:buFont typeface="Arial" panose="020B0604020202020204" pitchFamily="34" charset="0"/>
              <a:buChar char="•"/>
            </a:pPr>
            <a:r>
              <a:rPr lang="ru-RU" sz="2400" dirty="0"/>
              <a:t>В момент опасности безрассудно быть нерешительным.</a:t>
            </a:r>
          </a:p>
        </p:txBody>
      </p:sp>
    </p:spTree>
    <p:extLst>
      <p:ext uri="{BB962C8B-B14F-4D97-AF65-F5344CB8AC3E}">
        <p14:creationId xmlns:p14="http://schemas.microsoft.com/office/powerpoint/2010/main" val="400500134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6192688"/>
          </a:xfrm>
        </p:spPr>
        <p:txBody>
          <a:bodyPr>
            <a:noAutofit/>
          </a:bodyPr>
          <a:lstStyle/>
          <a:p>
            <a:r>
              <a:rPr lang="ru-RU" sz="2800" i="1" u="sng" dirty="0"/>
              <a:t>Геолог</a:t>
            </a:r>
            <a:r>
              <a:rPr lang="ru-RU" sz="2800" i="1" dirty="0"/>
              <a:t> – человек, профессионально занимающийся геологией.</a:t>
            </a:r>
            <a:br>
              <a:rPr lang="ru-RU" sz="2800" i="1" dirty="0"/>
            </a:br>
            <a:r>
              <a:rPr lang="ru-RU" sz="2800" i="1" u="sng" dirty="0"/>
              <a:t>Геология</a:t>
            </a:r>
            <a:r>
              <a:rPr lang="ru-RU" sz="2800" i="1" dirty="0"/>
              <a:t> -  наука историческая, и важнейшей её задачей является определение последовательности геологических событий.</a:t>
            </a:r>
            <a:br>
              <a:rPr lang="ru-RU" sz="2800" i="1" dirty="0"/>
            </a:br>
            <a:r>
              <a:rPr lang="ru-RU" sz="2800" i="1" u="sng" dirty="0"/>
              <a:t>Сейсмолог</a:t>
            </a:r>
            <a:r>
              <a:rPr lang="ru-RU" sz="2800" i="1" dirty="0"/>
              <a:t> – человек, который занимается изучением и прогнозированием землетрясений.</a:t>
            </a:r>
            <a:br>
              <a:rPr lang="ru-RU" sz="2800" i="1" dirty="0"/>
            </a:br>
            <a:r>
              <a:rPr lang="ru-RU" sz="2800" i="1" u="sng" dirty="0"/>
              <a:t>Сейсмология</a:t>
            </a:r>
            <a:r>
              <a:rPr lang="ru-RU" sz="2800" i="1" dirty="0"/>
              <a:t> – наука о распространении сейсмических волн в недрах Земли</a:t>
            </a:r>
            <a:r>
              <a:rPr lang="ru-RU" sz="2800" i="1" dirty="0" smtClean="0"/>
              <a:t>.</a:t>
            </a:r>
            <a:endParaRPr lang="ru-RU" sz="2800" dirty="0"/>
          </a:p>
        </p:txBody>
      </p:sp>
    </p:spTree>
    <p:extLst>
      <p:ext uri="{BB962C8B-B14F-4D97-AF65-F5344CB8AC3E}">
        <p14:creationId xmlns:p14="http://schemas.microsoft.com/office/powerpoint/2010/main" val="3692684886"/>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32048"/>
            <a:ext cx="8229600" cy="1143000"/>
          </a:xfrm>
        </p:spPr>
        <p:txBody>
          <a:bodyPr/>
          <a:lstStyle/>
          <a:p>
            <a:pPr algn="ctr"/>
            <a:r>
              <a:rPr lang="ru-RU" dirty="0"/>
              <a:t>Проверь себя</a:t>
            </a:r>
          </a:p>
        </p:txBody>
      </p:sp>
      <p:sp>
        <p:nvSpPr>
          <p:cNvPr id="3" name="Прямоугольник 2"/>
          <p:cNvSpPr/>
          <p:nvPr/>
        </p:nvSpPr>
        <p:spPr>
          <a:xfrm>
            <a:off x="323528" y="1052736"/>
            <a:ext cx="8496944" cy="5262979"/>
          </a:xfrm>
          <a:prstGeom prst="rect">
            <a:avLst/>
          </a:prstGeom>
        </p:spPr>
        <p:txBody>
          <a:bodyPr wrap="square">
            <a:spAutoFit/>
          </a:bodyPr>
          <a:lstStyle/>
          <a:p>
            <a:pPr>
              <a:buNone/>
            </a:pPr>
            <a:r>
              <a:rPr lang="ru-RU" sz="2800" i="1" u="sng" dirty="0"/>
              <a:t>1.) Вулканы</a:t>
            </a:r>
            <a:r>
              <a:rPr lang="ru-RU" sz="2800" dirty="0"/>
              <a:t> — ……………….. </a:t>
            </a:r>
            <a:r>
              <a:rPr lang="ru-RU" sz="2800" i="1" dirty="0"/>
              <a:t> образования на поверхности…………………. или коры другой планеты, где………… выходит на поверхность, образуя…….., вулканические …………., камни (…………………… ……………….) и (……………………… …………). </a:t>
            </a:r>
          </a:p>
          <a:p>
            <a:pPr>
              <a:buNone/>
            </a:pPr>
            <a:r>
              <a:rPr lang="ru-RU" sz="2800" i="1" dirty="0"/>
              <a:t>2.) Приметы, по которым можно предугадать извержение вулкана:    </a:t>
            </a:r>
          </a:p>
          <a:p>
            <a:pPr>
              <a:buNone/>
            </a:pPr>
            <a:r>
              <a:rPr lang="ru-RU" sz="2800" i="1" dirty="0"/>
              <a:t>1……………………………..</a:t>
            </a:r>
          </a:p>
          <a:p>
            <a:pPr>
              <a:buNone/>
            </a:pPr>
            <a:r>
              <a:rPr lang="ru-RU" sz="2800" i="1" dirty="0"/>
              <a:t>2…………………………….</a:t>
            </a:r>
          </a:p>
          <a:p>
            <a:pPr>
              <a:buNone/>
            </a:pPr>
            <a:r>
              <a:rPr lang="ru-RU" sz="2800" i="1" dirty="0"/>
              <a:t>3…………………………….</a:t>
            </a:r>
          </a:p>
        </p:txBody>
      </p:sp>
    </p:spTree>
    <p:extLst>
      <p:ext uri="{BB962C8B-B14F-4D97-AF65-F5344CB8AC3E}">
        <p14:creationId xmlns:p14="http://schemas.microsoft.com/office/powerpoint/2010/main" val="303360376"/>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348880"/>
            <a:ext cx="8229600" cy="1143000"/>
          </a:xfrm>
        </p:spPr>
        <p:txBody>
          <a:bodyPr>
            <a:normAutofit/>
          </a:bodyPr>
          <a:lstStyle/>
          <a:p>
            <a:r>
              <a:rPr lang="ru-RU" sz="4400" i="1" dirty="0"/>
              <a:t>Спасибо за внимание</a:t>
            </a:r>
            <a:r>
              <a:rPr lang="ru-RU" sz="4400" i="1" dirty="0" smtClean="0"/>
              <a:t>!</a:t>
            </a:r>
            <a:endParaRPr lang="ru-RU" dirty="0"/>
          </a:p>
        </p:txBody>
      </p:sp>
    </p:spTree>
    <p:extLst>
      <p:ext uri="{BB962C8B-B14F-4D97-AF65-F5344CB8AC3E}">
        <p14:creationId xmlns:p14="http://schemas.microsoft.com/office/powerpoint/2010/main" val="310213070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858000"/>
          </a:xfrm>
        </p:spPr>
        <p:txBody>
          <a:bodyPr>
            <a:noAutofit/>
          </a:bodyPr>
          <a:lstStyle/>
          <a:p>
            <a:pPr algn="l"/>
            <a:r>
              <a:rPr lang="ru-RU" sz="2800" i="1" u="sng" dirty="0" err="1"/>
              <a:t>Валеология</a:t>
            </a:r>
            <a:r>
              <a:rPr lang="ru-RU" sz="2800" i="1" dirty="0"/>
              <a:t> – наука о здоровом образе жизни.</a:t>
            </a:r>
            <a:br>
              <a:rPr lang="ru-RU" sz="2800" i="1" dirty="0"/>
            </a:br>
            <a:r>
              <a:rPr lang="ru-RU" sz="2800" i="1" u="sng" dirty="0"/>
              <a:t>Хирург</a:t>
            </a:r>
            <a:r>
              <a:rPr lang="ru-RU" sz="2800" i="1" dirty="0"/>
              <a:t> – врач-специалист, получивший подготовку по методам диагностики и хирургического лечения заболеваний и травм.</a:t>
            </a:r>
            <a:br>
              <a:rPr lang="ru-RU" sz="2800" i="1" dirty="0"/>
            </a:br>
            <a:r>
              <a:rPr lang="ru-RU" sz="2800" i="1" u="sng" dirty="0"/>
              <a:t>Хирургия </a:t>
            </a:r>
            <a:r>
              <a:rPr lang="ru-RU" sz="2800" i="1" dirty="0"/>
              <a:t>– область медицины, изучающая острые и хронические заболевания, которые лечатся при помощи оперативного (хирургического) метода.</a:t>
            </a:r>
            <a:br>
              <a:rPr lang="ru-RU" sz="2800" i="1" dirty="0"/>
            </a:br>
            <a:r>
              <a:rPr lang="ru-RU" sz="2800" i="1" u="sng" dirty="0"/>
              <a:t>Травматолог</a:t>
            </a:r>
            <a:r>
              <a:rPr lang="ru-RU" sz="2800" i="1" dirty="0"/>
              <a:t> – специалист в области травматологии.</a:t>
            </a:r>
            <a:br>
              <a:rPr lang="ru-RU" sz="2800" i="1" dirty="0"/>
            </a:br>
            <a:r>
              <a:rPr lang="ru-RU" sz="2800" i="1" u="sng" dirty="0"/>
              <a:t>Травматология </a:t>
            </a:r>
            <a:r>
              <a:rPr lang="ru-RU" sz="2800" i="1" dirty="0"/>
              <a:t>– раздел медицины, изучающий воздействие на организм человека различных травмирующих воздействий, последствия травм, методы их лечения</a:t>
            </a:r>
            <a:r>
              <a:rPr lang="ru-RU" sz="2800" i="1" dirty="0" smtClean="0"/>
              <a:t>.</a:t>
            </a:r>
            <a:endParaRPr lang="ru-RU" sz="2800" dirty="0"/>
          </a:p>
        </p:txBody>
      </p:sp>
    </p:spTree>
    <p:extLst>
      <p:ext uri="{BB962C8B-B14F-4D97-AF65-F5344CB8AC3E}">
        <p14:creationId xmlns:p14="http://schemas.microsoft.com/office/powerpoint/2010/main" val="99092094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rmAutofit fontScale="90000"/>
          </a:bodyPr>
          <a:lstStyle/>
          <a:p>
            <a:r>
              <a:rPr lang="ru-RU" sz="2800" i="1" u="sng" dirty="0"/>
              <a:t>Вулканолог</a:t>
            </a:r>
            <a:r>
              <a:rPr lang="ru-RU" sz="2800" i="1" dirty="0"/>
              <a:t>- </a:t>
            </a:r>
            <a:r>
              <a:rPr lang="ru-RU" sz="2800" i="1" dirty="0" smtClean="0"/>
              <a:t>специалист</a:t>
            </a:r>
            <a:r>
              <a:rPr lang="en-US" sz="2800" i="1" dirty="0" smtClean="0"/>
              <a:t> </a:t>
            </a:r>
            <a:r>
              <a:rPr lang="ru-RU" sz="2800" i="1" dirty="0" smtClean="0"/>
              <a:t>по </a:t>
            </a:r>
            <a:r>
              <a:rPr lang="ru-RU" sz="2800" i="1" dirty="0"/>
              <a:t>вулканологии, учёный, </a:t>
            </a:r>
            <a:r>
              <a:rPr lang="ru-RU" sz="2800" i="1" dirty="0" smtClean="0"/>
              <a:t>изучающий </a:t>
            </a:r>
            <a:r>
              <a:rPr lang="ru-RU" sz="2800" i="1" dirty="0"/>
              <a:t>вулканы, вулканические явления. </a:t>
            </a:r>
            <a:br>
              <a:rPr lang="ru-RU" sz="2800" i="1" dirty="0"/>
            </a:br>
            <a:r>
              <a:rPr lang="ru-RU" sz="2800" i="1" u="sng" dirty="0"/>
              <a:t>Вулканы</a:t>
            </a:r>
            <a:r>
              <a:rPr lang="ru-RU" sz="2800" i="1" dirty="0"/>
              <a:t> – геологические образования на поверхности земной коры или коры другой планеты, где магма выходит на поверхность, образуя лаву, вулканические газы, камни (вулканические бомбы) и пирокластические потоки.</a:t>
            </a:r>
            <a:br>
              <a:rPr lang="ru-RU" sz="2800" i="1" dirty="0"/>
            </a:br>
            <a:r>
              <a:rPr lang="ru-RU" sz="2800" i="1" u="sng" dirty="0"/>
              <a:t>Историк</a:t>
            </a:r>
            <a:r>
              <a:rPr lang="ru-RU" sz="2800" i="1" dirty="0"/>
              <a:t> – учёный, изучающий историю, исторический процесс, литературу и культуру.</a:t>
            </a:r>
            <a:br>
              <a:rPr lang="ru-RU" sz="2800" i="1" dirty="0"/>
            </a:br>
            <a:r>
              <a:rPr lang="ru-RU" sz="2800" i="1" u="sng" dirty="0"/>
              <a:t>История </a:t>
            </a:r>
            <a:r>
              <a:rPr lang="ru-RU" sz="2800" i="1" dirty="0"/>
              <a:t>– наука, изучающая факты, тенденции и закономерности развития общества; наука, изучающая развитие определённого явления, объекта и т.п. ; совокупность фактов о развитии какого-либо явления; эпическое повествование, рассказ.</a:t>
            </a:r>
            <a:br>
              <a:rPr lang="ru-RU" sz="2800" i="1" dirty="0"/>
            </a:br>
            <a:endParaRPr lang="ru-RU" sz="2800" dirty="0"/>
          </a:p>
        </p:txBody>
      </p:sp>
    </p:spTree>
    <p:extLst>
      <p:ext uri="{BB962C8B-B14F-4D97-AF65-F5344CB8AC3E}">
        <p14:creationId xmlns:p14="http://schemas.microsoft.com/office/powerpoint/2010/main" val="269188217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856984" cy="6813376"/>
          </a:xfrm>
        </p:spPr>
        <p:txBody>
          <a:bodyPr>
            <a:noAutofit/>
          </a:bodyPr>
          <a:lstStyle/>
          <a:p>
            <a:r>
              <a:rPr lang="ru-RU" sz="2000" i="1" u="sng" dirty="0"/>
              <a:t>Тектонические движения </a:t>
            </a:r>
            <a:r>
              <a:rPr lang="ru-RU" sz="2000" i="1" dirty="0"/>
              <a:t>– движения земной коры, вызванные процессами проходящими в её недрах. Основной причиной тектонических движений считаются конвективные течения в мантии, возбуждаемые распада радиоактивных элементов и гравитационной дифференциацией её вещества в сочетании с действием силы тяжести  и стремлением литосферы. </a:t>
            </a:r>
            <a:br>
              <a:rPr lang="ru-RU" sz="2000" i="1" dirty="0"/>
            </a:br>
            <a:r>
              <a:rPr lang="ru-RU" sz="2000" i="1" u="sng" dirty="0"/>
              <a:t>1. Вертикальные  тектонические движения. </a:t>
            </a:r>
            <a:br>
              <a:rPr lang="ru-RU" sz="2000" i="1" u="sng" dirty="0"/>
            </a:br>
            <a:r>
              <a:rPr lang="ru-RU" sz="2000" i="1" dirty="0"/>
              <a:t>Любой участок земной поверхности с течением времени неоднократно испытывал восходящие и нисходящие тектонические движения. Имеются данные о погружении обширных районов дна в юго-западной части Тихого океана.</a:t>
            </a:r>
            <a:br>
              <a:rPr lang="ru-RU" sz="2000" i="1" dirty="0"/>
            </a:br>
            <a:r>
              <a:rPr lang="ru-RU" sz="2000" i="1" dirty="0"/>
              <a:t>2</a:t>
            </a:r>
            <a:r>
              <a:rPr lang="ru-RU" sz="2000" i="1" u="sng" dirty="0"/>
              <a:t>. Горизонтальные тектонические движения.</a:t>
            </a:r>
            <a:br>
              <a:rPr lang="ru-RU" sz="2000" i="1" u="sng" dirty="0"/>
            </a:br>
            <a:r>
              <a:rPr lang="ru-RU" sz="2000" i="1" dirty="0"/>
              <a:t>Проявляются в двух видах: сжатия и растяжения.</a:t>
            </a:r>
            <a:br>
              <a:rPr lang="ru-RU" sz="2000" i="1" dirty="0"/>
            </a:br>
            <a:r>
              <a:rPr lang="ru-RU" sz="2000" i="1" u="sng" dirty="0"/>
              <a:t>Сжатия.</a:t>
            </a:r>
            <a:r>
              <a:rPr lang="ru-RU" sz="2000" i="1" dirty="0"/>
              <a:t> Собранные в складки осадочные слои указывают на уменьшение горизонтальных расстояний между отдельными точками, происходившие перпендикулярно осям складок.</a:t>
            </a:r>
            <a:br>
              <a:rPr lang="ru-RU" sz="2000" i="1" dirty="0"/>
            </a:br>
            <a:r>
              <a:rPr lang="ru-RU" sz="2000" i="1" u="sng" dirty="0"/>
              <a:t>Растяжение. </a:t>
            </a:r>
            <a:r>
              <a:rPr lang="ru-RU" sz="2000" i="1" dirty="0"/>
              <a:t>Под растяжением понимают такой тип тектонических деформаций, преимущественно связанный со взбросами, который характерен для </a:t>
            </a:r>
            <a:r>
              <a:rPr lang="ru-RU" sz="2000" i="1" dirty="0" err="1"/>
              <a:t>рифтовых</a:t>
            </a:r>
            <a:r>
              <a:rPr lang="ru-RU" sz="2000" i="1" dirty="0"/>
              <a:t> долин (рифты – «рифт» – расхождение, зияние – протяженные в сотни и тысячи километров сложные системы грабенов, часто сочетающихся с горстами). Во всех случаях имеется компонент вертикального смещения, связанный с растяжением</a:t>
            </a:r>
            <a:r>
              <a:rPr lang="ru-RU" sz="2000" i="1" dirty="0" smtClean="0"/>
              <a:t>.</a:t>
            </a:r>
            <a:endParaRPr lang="ru-RU" sz="2000" dirty="0"/>
          </a:p>
        </p:txBody>
      </p:sp>
    </p:spTree>
    <p:extLst>
      <p:ext uri="{BB962C8B-B14F-4D97-AF65-F5344CB8AC3E}">
        <p14:creationId xmlns:p14="http://schemas.microsoft.com/office/powerpoint/2010/main" val="219671235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988840"/>
            <a:ext cx="8856984" cy="1143000"/>
          </a:xfrm>
        </p:spPr>
        <p:txBody>
          <a:bodyPr>
            <a:normAutofit fontScale="90000"/>
          </a:bodyPr>
          <a:lstStyle/>
          <a:p>
            <a:r>
              <a:rPr lang="ru-RU" sz="3600" dirty="0">
                <a:solidFill>
                  <a:schemeClr val="tx1"/>
                </a:solidFill>
              </a:rPr>
              <a:t>Какие тектонические движения земной коры вы знаете? Приведите примеры. </a:t>
            </a:r>
            <a:r>
              <a:rPr lang="ru-RU" sz="2400" dirty="0"/>
              <a:t/>
            </a:r>
            <a:br>
              <a:rPr lang="ru-RU" sz="2400" dirty="0"/>
            </a:br>
            <a:endParaRPr lang="ru-RU" sz="2400" dirty="0"/>
          </a:p>
        </p:txBody>
      </p:sp>
    </p:spTree>
    <p:extLst>
      <p:ext uri="{BB962C8B-B14F-4D97-AF65-F5344CB8AC3E}">
        <p14:creationId xmlns:p14="http://schemas.microsoft.com/office/powerpoint/2010/main" val="494281848"/>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5.jpg"/>
          <p:cNvPicPr>
            <a:picLocks noChangeAspect="1"/>
          </p:cNvPicPr>
          <p:nvPr/>
        </p:nvPicPr>
        <p:blipFill>
          <a:blip r:embed="rId2" cstate="print"/>
          <a:stretch>
            <a:fillRect/>
          </a:stretch>
        </p:blipFill>
        <p:spPr>
          <a:xfrm>
            <a:off x="10209" y="980728"/>
            <a:ext cx="5209863" cy="2653772"/>
          </a:xfrm>
          <a:prstGeom prst="rect">
            <a:avLst/>
          </a:prstGeom>
        </p:spPr>
      </p:pic>
      <p:pic>
        <p:nvPicPr>
          <p:cNvPr id="4" name="Содержимое 3" descr="0005-005-Dvizhenija-zemnoj-kory.jpg"/>
          <p:cNvPicPr>
            <a:picLocks noChangeAspect="1"/>
          </p:cNvPicPr>
          <p:nvPr/>
        </p:nvPicPr>
        <p:blipFill>
          <a:blip r:embed="rId3" cstate="print"/>
          <a:stretch>
            <a:fillRect/>
          </a:stretch>
        </p:blipFill>
        <p:spPr>
          <a:xfrm>
            <a:off x="5220072" y="692695"/>
            <a:ext cx="3923928" cy="2952328"/>
          </a:xfrm>
          <a:prstGeom prst="rect">
            <a:avLst/>
          </a:prstGeom>
        </p:spPr>
      </p:pic>
      <p:sp>
        <p:nvSpPr>
          <p:cNvPr id="2" name="Заголовок 1"/>
          <p:cNvSpPr>
            <a:spLocks noGrp="1"/>
          </p:cNvSpPr>
          <p:nvPr>
            <p:ph type="title"/>
          </p:nvPr>
        </p:nvSpPr>
        <p:spPr>
          <a:xfrm>
            <a:off x="467544" y="188640"/>
            <a:ext cx="8229600" cy="1143000"/>
          </a:xfrm>
        </p:spPr>
        <p:txBody>
          <a:bodyPr/>
          <a:lstStyle/>
          <a:p>
            <a:r>
              <a:rPr lang="ru-RU" i="1" dirty="0"/>
              <a:t> Движения земной коры</a:t>
            </a:r>
            <a:endParaRPr lang="ru-RU"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9" y="3645022"/>
            <a:ext cx="9133792" cy="3200333"/>
          </a:xfrm>
          <a:prstGeom prst="rect">
            <a:avLst/>
          </a:prstGeom>
        </p:spPr>
      </p:pic>
    </p:spTree>
    <p:extLst>
      <p:ext uri="{BB962C8B-B14F-4D97-AF65-F5344CB8AC3E}">
        <p14:creationId xmlns:p14="http://schemas.microsoft.com/office/powerpoint/2010/main" val="2739153274"/>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TotalTime>
  <Words>570</Words>
  <Application>Microsoft Office PowerPoint</Application>
  <PresentationFormat>Экран (4:3)</PresentationFormat>
  <Paragraphs>61</Paragraphs>
  <Slides>41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Открытая</vt:lpstr>
      <vt:lpstr>Интегрированный урок- конференция по         географии и биологии</vt:lpstr>
      <vt:lpstr>Тема урока: «Влияние на жизнь и здоровье людей природных катастроф»</vt:lpstr>
      <vt:lpstr>Цель урока:</vt:lpstr>
      <vt:lpstr>Геолог – человек, профессионально занимающийся геологией. Геология -  наука историческая, и важнейшей её задачей является определение последовательности геологических событий. Сейсмолог – человек, который занимается изучением и прогнозированием землетрясений. Сейсмология – наука о распространении сейсмических волн в недрах Земли.</vt:lpstr>
      <vt:lpstr>Валеология – наука о здоровом образе жизни. Хирург – врач-специалист, получивший подготовку по методам диагностики и хирургического лечения заболеваний и травм. Хирургия – область медицины, изучающая острые и хронические заболевания, которые лечатся при помощи оперативного (хирургического) метода. Травматолог – специалист в области травматологии. Травматология – раздел медицины, изучающий воздействие на организм человека различных травмирующих воздействий, последствия травм, методы их лечения.</vt:lpstr>
      <vt:lpstr>Вулканолог- специалист по вулканологии, учёный, изучающий вулканы, вулканические явления.  Вулканы – геологические образования на поверхности земной коры или коры другой планеты, где магма выходит на поверхность, образуя лаву, вулканические газы, камни (вулканические бомбы) и пирокластические потоки. Историк – учёный, изучающий историю, исторический процесс, литературу и культуру. История – наука, изучающая факты, тенденции и закономерности развития общества; наука, изучающая развитие определённого явления, объекта и т.п. ; совокупность фактов о развитии какого-либо явления; эпическое повествование, рассказ. </vt:lpstr>
      <vt:lpstr>Тектонические движения – движения земной коры, вызванные процессами проходящими в её недрах. Основной причиной тектонических движений считаются конвективные течения в мантии, возбуждаемые распада радиоактивных элементов и гравитационной дифференциацией её вещества в сочетании с действием силы тяжести  и стремлением литосферы.  1. Вертикальные  тектонические движения.  Любой участок земной поверхности с течением времени неоднократно испытывал восходящие и нисходящие тектонические движения. Имеются данные о погружении обширных районов дна в юго-западной части Тихого океана. 2. Горизонтальные тектонические движения. Проявляются в двух видах: сжатия и растяжения. Сжатия. Собранные в складки осадочные слои указывают на уменьшение горизонтальных расстояний между отдельными точками, происходившие перпендикулярно осям складок. Растяжение. Под растяжением понимают такой тип тектонических деформаций, преимущественно связанный со взбросами, который характерен для рифтовых долин (рифты – «рифт» – расхождение, зияние – протяженные в сотни и тысячи километров сложные системы грабенов, часто сочетающихся с горстами). Во всех случаях имеется компонент вертикального смещения, связанный с растяжением.</vt:lpstr>
      <vt:lpstr>Какие тектонические движения земной коры вы знаете? Приведите примеры.  </vt:lpstr>
      <vt:lpstr> Движения земной коры</vt:lpstr>
      <vt:lpstr>Землетрясе́ния — подземные толчки и колебания поверхности Земли, вызванные естественными причинами (главным образом тектоническими процессами), или (иногда) искусственными процессами (взрывы, заполнение водохранилищ, обрушение подземных полостей горных выработок). Небольшие толчки могут вызываться также подъёмом лавы при вулканических извержениях.</vt:lpstr>
      <vt:lpstr>Землетрясения</vt:lpstr>
      <vt:lpstr>Сейсмограф — специальный измерительный прибор, который используется для обнаружения и регистрации всех типов сейсмических волн. В большинстве случаев сейсмограф имеет груз с пружинным прикреплением, который при землетрясении  остаётся неподвижным, тогда как остальная часть прибора (корпус, опора) приходит в движение и смещается относительно груза. Одни сейсмографы чувствительны к горизонтальным движениям, другие — к вертикальным. Волны регистрируются вибрирующим пером на движущейся бумажной ленте. Существуют и электронные сейсмографы (без бумажной ленты). </vt:lpstr>
      <vt:lpstr>Сейсмограф и его показания</vt:lpstr>
      <vt:lpstr>Что такое землетрясение?  Какой прибор используют для обнаружения  и регистрации всех типов сейсмических волн?</vt:lpstr>
      <vt:lpstr>Презентация PowerPoint</vt:lpstr>
      <vt:lpstr>Шкала Рихтера</vt:lpstr>
      <vt:lpstr>Презентация PowerPoint</vt:lpstr>
      <vt:lpstr>Вставьте вместо пропусков количество баллов: 1. слабые-... 2. умеренные-... 3. довольно сильные-... 4. сильные-... 5. разрушительные-... 6. опустошительные-... 7. уничтожающие-... 8. катастрофические-...</vt:lpstr>
      <vt:lpstr>Вулканы — геологические образования на поверхности земной коры или коры другой планеты, где магма выходит на поверхность, образуя лаву, вулканические газы, камни (вулканические бомбы) и пирокластические потоки.</vt:lpstr>
      <vt:lpstr>Вулканы и вулканическая деятельность</vt:lpstr>
      <vt:lpstr>Парикутин — самый молодой мексиканский вулкан, находящийся в центральной части страны в штате Мичоакан, входит в Транс-мексиканский вулканический пояс. Извержения происходили стромболианского типа. Материал извергаемого состоял из сулемы и др. материала. 5 февраля 1943 г. жители деревни Парикутин, в 2 км от которой находилось поле Пулидо, и жители соседней деревни Сан-Хуан-Парангарикутиро ощутили дрожание земли и услышали раздающееся из-под земли глухое громыхание. 19 февраля за сутки произошло более 300 толчков. 20 февраля Дионисио Пулидо вместе с женой, сыном и соседом работали на поле. Вскоре они заметили, что подземный гул усилился, а у края отверстия образовалась трещина глубиной около 50 см. Одновременно сильно задрожала земля и затряслись растущие неподалеку деревья.      На следующий день, вернувшись на свое поле, Дионисио обнаружил там 10-метровый конус из пепла и шлака, в глубине которого все время происходили взрывы. К полудню он достиг высоты 50 метров, а неделю спустя вулкан возвышался над полем уже на 150 м. Взрывы были слышны на расстоянии до 350 км, а пепел и камни летели в небо на целый километр в высоту.     В течение года вулкан продолжал расти и достиг высоты 336 м. К тому времени он полностью покрыл поле бедного Дионисио. Последние выбросы и взрывы оставили на вершине конуса воронкообразный кратер, из которого на поверхность горы стали изливаться и стекать вниз расплавленные породы.     Вулкан непрерывно извергался 9 лет. Высота вулкана Парикутин с учётом, что он начал расти на возвышенном горном плато, достигла 2774 м, а излившаяся лава покрыла поверхность площадью в двадцать пять километров квадратных.</vt:lpstr>
      <vt:lpstr>Презентация PowerPoint</vt:lpstr>
      <vt:lpstr>Презентация PowerPoint</vt:lpstr>
      <vt:lpstr> Приметы, по которым можно предугадать извержение вулкана:   </vt:lpstr>
      <vt:lpstr>Экологические катастрофы</vt:lpstr>
      <vt:lpstr>24 августа 79 года произошло мощное извержение Везувия, уничтожившего цветущий город Помпеи, расположенный у подножия вулкана. Более полутора тысяч лет Помпеи оставались погребенными под слоем вулканической лавы и пепла. Впервые город был обнаружен совершенно случайно в конце XVI века при производстве земляных работ. Археологические раскопки начались здесь в середине XVIII века. Они вызывали особый интерес не только в Италии, но и во всем мире. Многие путешественники стремились побывать в Помпеях, где буквально на каждом шагу находились свидетельства внезапно оборвавшейся жизни античного города. </vt:lpstr>
      <vt:lpstr>Последний день Помпеи              (Карл Брюллов)</vt:lpstr>
      <vt:lpstr>Порт-Ройал - город на острове Ямайка, столица одноимённой английской колонии с 1656 по 1692 гг., в настоящее время город покинут жителями и практически полностью затоплен Карибским морем. </vt:lpstr>
      <vt:lpstr>Се́веро-Кури́льск — город в России, административный центр Северо-Курильского района Сахалинской области. Город расположен на острове Парамушир (Курильские острова), на берегу Второго Курильского пролива, в 1338 км от Южно-Сахалинска, в 312 км от Петропавловска-Камчатского. В 7 км от города находится вулкан Эбеко. </vt:lpstr>
      <vt:lpstr>Презентация PowerPoint</vt:lpstr>
      <vt:lpstr>Последствия стихийных     бедствий</vt:lpstr>
      <vt:lpstr>Действия в опасных условиях:</vt:lpstr>
      <vt:lpstr>Оказание первой медицинской  помощи</vt:lpstr>
      <vt:lpstr>Презентация PowerPoint</vt:lpstr>
      <vt:lpstr>Презентация PowerPoint</vt:lpstr>
      <vt:lpstr>Презентация PowerPoint</vt:lpstr>
      <vt:lpstr>Переломы</vt:lpstr>
      <vt:lpstr>Помощь при переломах</vt:lpstr>
      <vt:lpstr>Выводы по выступлениям на конференции</vt:lpstr>
      <vt:lpstr>Проверь себя</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Интегрированный урок- конференция по         географии и биологии</dc:title>
  <dc:creator>Алеша</dc:creator>
  <cp:lastModifiedBy>Ученик</cp:lastModifiedBy>
  <cp:revision>9</cp:revision>
  <dcterms:created xsi:type="dcterms:W3CDTF">2014-12-12T10:13:17Z</dcterms:created>
  <dcterms:modified xsi:type="dcterms:W3CDTF">2017-08-28T07:28:43Z</dcterms:modified>
</cp:coreProperties>
</file>