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82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83" r:id="rId24"/>
    <p:sldId id="279" r:id="rId25"/>
    <p:sldId id="284" r:id="rId26"/>
    <p:sldId id="280" r:id="rId27"/>
    <p:sldId id="281" r:id="rId28"/>
    <p:sldId id="26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7DD1A-02F1-4D1A-A1B5-D79D36594D92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52244-07D8-4A47-BAE4-0A8BE1E88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819400"/>
            <a:ext cx="6584776" cy="3201888"/>
          </a:xfrm>
        </p:spPr>
        <p:txBody>
          <a:bodyPr/>
          <a:lstStyle/>
          <a:p>
            <a:r>
              <a:rPr lang="ru-RU" sz="2400" dirty="0" smtClean="0"/>
              <a:t>Тема: «Природные зоны  Австралии»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Перевёрнутый </a:t>
            </a:r>
            <a:r>
              <a:rPr lang="ru-RU" dirty="0" err="1" smtClean="0"/>
              <a:t>урок-ролевая</a:t>
            </a:r>
            <a:r>
              <a:rPr lang="ru-RU" dirty="0" smtClean="0"/>
              <a:t> игра с элементами интеграции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797152"/>
            <a:ext cx="626004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 презентации: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географии и биологии</a:t>
            </a:r>
          </a:p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Глухова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Елена Владимировна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626160" cy="569438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Вдоль наветренных склонов Большого Водораздельного хребта протягиваются лесные зоны тропического и субтропического поясов.</a:t>
            </a:r>
          </a:p>
          <a:p>
            <a:pPr algn="ctr">
              <a:buNone/>
            </a:pPr>
            <a:r>
              <a:rPr lang="ru-RU" dirty="0" smtClean="0"/>
              <a:t>Таким образом, в тропической Австралии природные зоны расположены </a:t>
            </a:r>
            <a:r>
              <a:rPr lang="ru-RU" dirty="0" err="1" smtClean="0"/>
              <a:t>полуконцентрическими</a:t>
            </a:r>
            <a:r>
              <a:rPr lang="ru-RU" dirty="0" smtClean="0"/>
              <a:t> дугами вокруг зоны тропических пустынь, занимающей </a:t>
            </a:r>
            <a:r>
              <a:rPr lang="ru-RU" dirty="0" err="1" smtClean="0"/>
              <a:t>экстрааридные</a:t>
            </a:r>
            <a:r>
              <a:rPr lang="ru-RU" dirty="0" smtClean="0"/>
              <a:t> области внутренней Австралии.</a:t>
            </a:r>
          </a:p>
          <a:p>
            <a:pPr algn="ctr">
              <a:buNone/>
            </a:pPr>
            <a:r>
              <a:rPr lang="ru-RU" dirty="0" smtClean="0"/>
              <a:t>В субтропическом поясе зоны простираются </a:t>
            </a:r>
            <a:r>
              <a:rPr lang="ru-RU" dirty="0" err="1" smtClean="0"/>
              <a:t>субмеридианально</a:t>
            </a:r>
            <a:r>
              <a:rPr lang="ru-RU" dirty="0" smtClean="0"/>
              <a:t>, причем, их набор достаточно широк (с востока на запад): зона влажных субтропических лесов, </a:t>
            </a:r>
            <a:r>
              <a:rPr lang="ru-RU" dirty="0" err="1" smtClean="0"/>
              <a:t>лесостепей</a:t>
            </a:r>
            <a:r>
              <a:rPr lang="ru-RU" dirty="0" smtClean="0"/>
              <a:t> и степей, полупустынь и средиземноморская.</a:t>
            </a:r>
          </a:p>
          <a:p>
            <a:pPr algn="ctr">
              <a:buNone/>
            </a:pPr>
            <a:r>
              <a:rPr lang="ru-RU" dirty="0" smtClean="0"/>
              <a:t>В Австралии распространены все типы почв, свойственные экваториально-тропическому пространству и субтропическому географическому поясу. В районе влажных тропических лесов на севере и особенно на северо-востоке развиты красно-желтые ферраллитные почвы и их разности по склонам хребтов.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59735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Во влажных саваннах они сменяются красными ферраллитными, а в более сухих местах красно-бурыми почвами. На выветренных лавах Большого Водораздельного хребта сформировались тропические черные почвы, а в Австралийских Альпах – горно-луговые разности. Широко распространены также примитивные почвы тропических пустынь, часто засоленные. В полупустынях под зарослями колючих кустарников и низкорослых деревьев с мелкой кожистой листвой развиты красно-бурые почвы.</a:t>
            </a:r>
          </a:p>
          <a:p>
            <a:pPr algn="ctr">
              <a:buNone/>
            </a:pPr>
            <a:r>
              <a:rPr lang="ru-RU" dirty="0" smtClean="0"/>
              <a:t>На юго-западе материка преобладают коричневые и серо-коричневые почвы. А в лесах юго-востока распространены бурые и желто-бурые лесные почвы.</a:t>
            </a:r>
          </a:p>
          <a:p>
            <a:pPr algn="ctr">
              <a:buNone/>
            </a:pPr>
            <a:r>
              <a:rPr lang="ru-RU" dirty="0" smtClean="0"/>
              <a:t>Флора материка относится к Австралийскому растительному царству. Начало формирования флоры относится к </a:t>
            </a:r>
            <a:r>
              <a:rPr lang="ru-RU" dirty="0" err="1" smtClean="0"/>
              <a:t>Mz</a:t>
            </a:r>
            <a:r>
              <a:rPr lang="ru-RU" dirty="0" smtClean="0"/>
              <a:t>. С середины </a:t>
            </a:r>
            <a:r>
              <a:rPr lang="ru-RU" dirty="0" err="1" smtClean="0"/>
              <a:t>Kz</a:t>
            </a:r>
            <a:r>
              <a:rPr lang="ru-RU" dirty="0" smtClean="0"/>
              <a:t> Австралия оказалась изолированной от других материков. На территории Австралии существовало 2 центра формирования флоры: Западный и Восточный, между которыми до начала антропогена было море. В настоящее время эндемиков больше на востоке (Новый Южный Уэльс) и северо-западе (</a:t>
            </a:r>
            <a:r>
              <a:rPr lang="ru-RU" dirty="0" err="1" smtClean="0"/>
              <a:t>Квинсленд</a:t>
            </a:r>
            <a:r>
              <a:rPr lang="ru-RU" dirty="0" smtClean="0"/>
              <a:t>). Во флоре запада и востока материка общими являются только 10 % видов.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900" dirty="0" smtClean="0"/>
              <a:t>Первая особенность австралийской флоры – это ее древность и высокий процент эндемиков. Австралия – родина эвкалиптов – их здесь 600 видов, </a:t>
            </a:r>
            <a:r>
              <a:rPr lang="ru-RU" sz="2900" dirty="0" err="1" smtClean="0"/>
              <a:t>филоидных</a:t>
            </a:r>
            <a:r>
              <a:rPr lang="ru-RU" sz="2900" dirty="0" smtClean="0"/>
              <a:t> акаций – 280 видов, </a:t>
            </a:r>
            <a:r>
              <a:rPr lang="ru-RU" sz="2900" dirty="0" err="1" smtClean="0"/>
              <a:t>казуаринов</a:t>
            </a:r>
            <a:r>
              <a:rPr lang="ru-RU" sz="2900" dirty="0" smtClean="0"/>
              <a:t> (пустынный дуб) – 25 видов.</a:t>
            </a:r>
          </a:p>
          <a:p>
            <a:pPr algn="ctr">
              <a:buNone/>
            </a:pPr>
            <a:r>
              <a:rPr lang="ru-RU" sz="2900" dirty="0" smtClean="0"/>
              <a:t>Вторая особенность флоры – это ее сильный ксерофитный характер.</a:t>
            </a:r>
          </a:p>
          <a:p>
            <a:pPr algn="ctr">
              <a:buNone/>
            </a:pPr>
            <a:r>
              <a:rPr lang="ru-RU" sz="2900" dirty="0" smtClean="0"/>
              <a:t>Третья особенность – Австралия дала мало культурных видов растений.</a:t>
            </a:r>
          </a:p>
          <a:p>
            <a:pPr algn="ctr">
              <a:buNone/>
            </a:pPr>
            <a:r>
              <a:rPr lang="ru-RU" sz="2900" dirty="0" smtClean="0"/>
              <a:t> Австралийское флористическое царство. В его состав входит Австралия и соседний остров Тасмания, а также некоторые мелкие острова. Австралийское царство занимает совершенно изолированное положение. Оно отделено от остальной суши более или менее обширными морским пространствами.</a:t>
            </a:r>
          </a:p>
          <a:p>
            <a:pPr algn="ctr">
              <a:buNone/>
            </a:pPr>
            <a:r>
              <a:rPr lang="ru-RU" sz="2900" dirty="0" smtClean="0"/>
              <a:t>Флора Австралии очень богата (около 15 тыс. видов), чрезвычайно самобытна, оригинальна и содержит множество древних растений. Первоначальное ядро флоры возникло в результате преобразования элементов древней флоры, распространенной на континенте Гондвана.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уч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5004048" cy="3753036"/>
          </a:xfrm>
        </p:spPr>
      </p:pic>
      <p:pic>
        <p:nvPicPr>
          <p:cNvPr id="5" name="Рисунок 4" descr="1280px-Acacia_Neg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528900"/>
            <a:ext cx="5220071" cy="391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54152" cy="544522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Австралия отличается очень высоким эндемизмом на всех уровнях. Здесь имеется более 10 </a:t>
            </a:r>
            <a:r>
              <a:rPr lang="ru-RU" dirty="0" err="1" smtClean="0"/>
              <a:t>эндемичных</a:t>
            </a:r>
            <a:r>
              <a:rPr lang="ru-RU" dirty="0" smtClean="0"/>
              <a:t> семейств (сем. </a:t>
            </a:r>
            <a:r>
              <a:rPr lang="ru-RU" dirty="0" err="1" smtClean="0"/>
              <a:t>цефалотовых</a:t>
            </a:r>
            <a:r>
              <a:rPr lang="ru-RU" dirty="0" smtClean="0"/>
              <a:t> – 1 вид насекомоядное травянистое растение у которого «ловчие снаряды» напоминают маленькие кувшинчики). Из других семейств: </a:t>
            </a:r>
            <a:r>
              <a:rPr lang="ru-RU" dirty="0" err="1" smtClean="0"/>
              <a:t>брунониевые</a:t>
            </a:r>
            <a:r>
              <a:rPr lang="ru-RU" dirty="0" smtClean="0"/>
              <a:t>, </a:t>
            </a:r>
            <a:r>
              <a:rPr lang="ru-RU" dirty="0" err="1" smtClean="0"/>
              <a:t>давидсониевые</a:t>
            </a:r>
            <a:r>
              <a:rPr lang="ru-RU" dirty="0" smtClean="0"/>
              <a:t>, </a:t>
            </a:r>
            <a:r>
              <a:rPr lang="ru-RU" dirty="0" err="1" smtClean="0"/>
              <a:t>тремандровые</a:t>
            </a:r>
            <a:r>
              <a:rPr lang="ru-RU" dirty="0" smtClean="0"/>
              <a:t>, </a:t>
            </a:r>
            <a:r>
              <a:rPr lang="ru-RU" dirty="0" err="1" smtClean="0"/>
              <a:t>библидовые</a:t>
            </a:r>
            <a:r>
              <a:rPr lang="ru-RU" dirty="0" smtClean="0"/>
              <a:t>, </a:t>
            </a:r>
            <a:r>
              <a:rPr lang="ru-RU" dirty="0" err="1" smtClean="0"/>
              <a:t>аканиевые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err="1" smtClean="0"/>
              <a:t>Эндемичных</a:t>
            </a:r>
            <a:r>
              <a:rPr lang="ru-RU" dirty="0" smtClean="0"/>
              <a:t> родов – 570. В их числе несколько крупных родов из семейства протейных: </a:t>
            </a:r>
            <a:r>
              <a:rPr lang="ru-RU" dirty="0" err="1" smtClean="0"/>
              <a:t>хакея</a:t>
            </a:r>
            <a:r>
              <a:rPr lang="ru-RU" dirty="0" smtClean="0"/>
              <a:t>, </a:t>
            </a:r>
            <a:r>
              <a:rPr lang="ru-RU" dirty="0" err="1" smtClean="0"/>
              <a:t>вертикордия</a:t>
            </a:r>
            <a:r>
              <a:rPr lang="ru-RU" dirty="0" smtClean="0"/>
              <a:t>, </a:t>
            </a:r>
            <a:r>
              <a:rPr lang="ru-RU" dirty="0" err="1" smtClean="0"/>
              <a:t>коноспермум</a:t>
            </a:r>
            <a:r>
              <a:rPr lang="ru-RU" dirty="0" smtClean="0"/>
              <a:t> и др.</a:t>
            </a:r>
          </a:p>
          <a:p>
            <a:pPr algn="ctr">
              <a:buNone/>
            </a:pPr>
            <a:r>
              <a:rPr lang="ru-RU" dirty="0" smtClean="0"/>
              <a:t>Очень высок видовой эндемизм австралийской флоры. Доля </a:t>
            </a:r>
            <a:r>
              <a:rPr lang="ru-RU" dirty="0" err="1" smtClean="0"/>
              <a:t>эндемичных</a:t>
            </a:r>
            <a:r>
              <a:rPr lang="ru-RU" dirty="0" smtClean="0"/>
              <a:t> видов в целом достигает 75-80 %.</a:t>
            </a:r>
          </a:p>
          <a:p>
            <a:pPr algn="ctr">
              <a:buNone/>
            </a:pPr>
            <a:r>
              <a:rPr lang="ru-RU" dirty="0" smtClean="0"/>
              <a:t>В составе австралийской флоры немало характерных семейств. Среди них можно назвать в первую очередь семейство протейных (большинство видов этого семейства – более 700 сосредоточены именно здесь). </a:t>
            </a:r>
            <a:r>
              <a:rPr lang="ru-RU" dirty="0" err="1" smtClean="0"/>
              <a:t>Роза-гревиллея</a:t>
            </a:r>
            <a:r>
              <a:rPr lang="ru-RU" dirty="0" smtClean="0"/>
              <a:t>, </a:t>
            </a:r>
            <a:r>
              <a:rPr lang="ru-RU" dirty="0" err="1" smtClean="0"/>
              <a:t>хакея</a:t>
            </a:r>
            <a:r>
              <a:rPr lang="ru-RU" dirty="0" smtClean="0"/>
              <a:t>, </a:t>
            </a:r>
            <a:r>
              <a:rPr lang="ru-RU" dirty="0" err="1" smtClean="0"/>
              <a:t>банксия</a:t>
            </a:r>
            <a:r>
              <a:rPr lang="ru-RU" dirty="0" smtClean="0"/>
              <a:t>. Представители этого семейства имеют очень своеобразные, нередко причудливый облик.</a:t>
            </a:r>
          </a:p>
          <a:p>
            <a:pPr algn="ctr">
              <a:buNone/>
            </a:pPr>
            <a:r>
              <a:rPr lang="ru-RU" dirty="0" smtClean="0"/>
              <a:t>В австралийской флоре много представителей семейства миртовых. Виды рода </a:t>
            </a:r>
            <a:r>
              <a:rPr lang="ru-RU" dirty="0" err="1" smtClean="0"/>
              <a:t>каллистемон</a:t>
            </a:r>
            <a:r>
              <a:rPr lang="ru-RU" dirty="0" smtClean="0"/>
              <a:t> привлекают внимание своими оригинальными ярко красными пушистыми соцветиями цилиндрической формы (они похожи на ёршик для мытья бутылок).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476672"/>
            <a:ext cx="8503920" cy="619268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sz="4200" dirty="0" smtClean="0"/>
          </a:p>
          <a:p>
            <a:pPr algn="ctr">
              <a:buNone/>
            </a:pPr>
            <a:endParaRPr lang="ru-RU" sz="4200" dirty="0" smtClean="0"/>
          </a:p>
          <a:p>
            <a:pPr algn="ctr">
              <a:buNone/>
            </a:pPr>
            <a:endParaRPr lang="ru-RU" sz="4200" dirty="0" smtClean="0"/>
          </a:p>
          <a:p>
            <a:pPr algn="ctr">
              <a:buNone/>
            </a:pPr>
            <a:endParaRPr lang="ru-RU" sz="4200" dirty="0" smtClean="0"/>
          </a:p>
          <a:p>
            <a:pPr algn="ctr">
              <a:buNone/>
            </a:pPr>
            <a:r>
              <a:rPr lang="ru-RU" sz="4200" dirty="0" smtClean="0"/>
              <a:t>К семейству миртовых относится и </a:t>
            </a:r>
            <a:r>
              <a:rPr lang="ru-RU" sz="4200" dirty="0" err="1" smtClean="0"/>
              <a:t>характернейший</a:t>
            </a:r>
            <a:r>
              <a:rPr lang="ru-RU" sz="4200" dirty="0" smtClean="0"/>
              <a:t> род Австралии эвкалипт. Эвкалиптов здесь около 600 видов. Большинство их – деревья, но есть и кустарники. Почти все эвкалипты – вечнозеленые растения. Жизненные формы эвкалиптов различаются большим разнообразием, например, высота гигантского эвкалипта до 100 м, его корневая система уходит в землю на 30 м. Листья большинства эвкалиптов, располагаясь ребром к солнечному свету, образуют крону, не затеняющую почву. Однако многие эвкалипты имеют обычно расположенную листву и крону, свойственную нашим лиственным породам деревьев. Голубовато-зеленая листва эвкалиптов придает (даже вечнозеленым субтропическим лесам на юго-востоке Австралии) несколько безжизненный колорит, они не имеют яркой и свежей окраски европейских лесов.</a:t>
            </a:r>
          </a:p>
          <a:p>
            <a:pPr algn="ctr">
              <a:buNone/>
            </a:pPr>
            <a:r>
              <a:rPr lang="ru-RU" sz="4200" dirty="0" smtClean="0"/>
              <a:t>Не менее характерны для ландшафтов материка акации (семейство бобовых) – их 500 видов – или половина видов этого рода на Земле.</a:t>
            </a:r>
          </a:p>
          <a:p>
            <a:pPr algn="ctr">
              <a:buNone/>
            </a:pPr>
            <a:r>
              <a:rPr lang="ru-RU" sz="4200" dirty="0" smtClean="0"/>
              <a:t>Акация растет в самых разнообразных условиях: и во влажных лесах, и в пустынях. До половины видов австралийских акаций имеют филлодий, то есть черешки приобрели форму листьев (плоские зеленые черешки разнообразной формы вместо настоящих листьев). Акации – вечнозеленые растения. Их соцветия обычно имеют вид маленьких пушистых желтых шариков и состоит из чрезвычайно мелких отдельных цветков, почти не различимых простым глазом – это ложные мимозовые, от которых их отличает большее количество тычинок.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3285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Одна из причин особенностей флоры Австралийского царства – отсутствие некоторых широко распространенных на других континентах семейств растений и более крупных таксонов. Здесь нет хвощей, бамбуков, представителей подсемейства яблоневых, семейств розоцветных, вересковых, бегониевых, валериановых, чайных. Это явление иногда обозначают термином «дефектность флоры».</a:t>
            </a:r>
          </a:p>
          <a:p>
            <a:pPr algn="ctr">
              <a:buNone/>
            </a:pPr>
            <a:r>
              <a:rPr lang="ru-RU" dirty="0" smtClean="0"/>
              <a:t>Влажные тропические леса – царство двудольных растений. Наиболее роскошны они между 14-19° </a:t>
            </a:r>
            <a:r>
              <a:rPr lang="ru-RU" dirty="0" err="1" smtClean="0"/>
              <a:t>ю.ш</a:t>
            </a:r>
            <a:r>
              <a:rPr lang="ru-RU" dirty="0" smtClean="0"/>
              <a:t>. Их роскошно развитая листва образует густой, затеняющий почву лесной шатер. Характерной особенностью древесных пород этого леса являются доскообразные корни (контрфорсы), поддерживающие ствол растения, а также каулифлория – то есть развитие цветов и </a:t>
            </a:r>
            <a:r>
              <a:rPr lang="ru-RU" dirty="0" err="1" smtClean="0"/>
              <a:t>сочветий</a:t>
            </a:r>
            <a:r>
              <a:rPr lang="ru-RU" dirty="0" smtClean="0"/>
              <a:t> на стволах и старых ветвях.</a:t>
            </a:r>
          </a:p>
          <a:p>
            <a:pPr algn="ctr">
              <a:buNone/>
            </a:pPr>
            <a:r>
              <a:rPr lang="ru-RU" dirty="0" smtClean="0"/>
              <a:t>Леса </a:t>
            </a:r>
            <a:r>
              <a:rPr lang="ru-RU" dirty="0" err="1" smtClean="0"/>
              <a:t>Квинсленда</a:t>
            </a:r>
            <a:r>
              <a:rPr lang="ru-RU" dirty="0" smtClean="0"/>
              <a:t> содержат много малайских типов, а именно: фиги, панданусы, пальмы, </a:t>
            </a:r>
            <a:r>
              <a:rPr lang="ru-RU" dirty="0" err="1" smtClean="0"/>
              <a:t>аройники</a:t>
            </a:r>
            <a:r>
              <a:rPr lang="ru-RU" dirty="0" smtClean="0"/>
              <a:t> и множество эпифитных папоротников и орхидей (южная граница распространения пальм – температура июля +25°С). Малайский характер флоры особенно резко выражен в наиболее северном районе – на </a:t>
            </a:r>
            <a:r>
              <a:rPr lang="ru-RU" dirty="0" err="1" smtClean="0"/>
              <a:t>п-ве</a:t>
            </a:r>
            <a:r>
              <a:rPr lang="ru-RU" dirty="0" smtClean="0"/>
              <a:t> </a:t>
            </a:r>
            <a:r>
              <a:rPr lang="ru-RU" dirty="0" err="1" smtClean="0"/>
              <a:t>Кейп-Йорк</a:t>
            </a:r>
            <a:r>
              <a:rPr lang="ru-RU" dirty="0" smtClean="0"/>
              <a:t>, где можно встретить много родов, отсутствующих во всей остальной Австралии, а именно – растения-кувшины (саговники); пальмы рода </a:t>
            </a:r>
            <a:r>
              <a:rPr lang="ru-RU" dirty="0" err="1" smtClean="0"/>
              <a:t>кариота</a:t>
            </a:r>
            <a:r>
              <a:rPr lang="ru-RU" dirty="0" smtClean="0"/>
              <a:t> (арека); лианы (лютиковые, лилейное (дикий перец), ротанговая пальма); эпифиты (папоротники).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503920" cy="571837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Среди наиболее замечательных австралийских деревьев можно назвать хвойные из рода Араукария. Некоторые виды в </a:t>
            </a:r>
            <a:r>
              <a:rPr lang="ru-RU" dirty="0" err="1" smtClean="0"/>
              <a:t>Квинсленде</a:t>
            </a:r>
            <a:r>
              <a:rPr lang="ru-RU" dirty="0" smtClean="0"/>
              <a:t> образуют значительные по протяженности леса.</a:t>
            </a:r>
          </a:p>
          <a:p>
            <a:pPr algn="ctr">
              <a:buNone/>
            </a:pPr>
            <a:r>
              <a:rPr lang="ru-RU" dirty="0" smtClean="0"/>
              <a:t>Прибрежная область Нового Южного Уэльса имеет почти тот же тип растительности, что и Южный </a:t>
            </a:r>
            <a:r>
              <a:rPr lang="ru-RU" dirty="0" err="1" smtClean="0"/>
              <a:t>Квинсленд</a:t>
            </a:r>
            <a:r>
              <a:rPr lang="ru-RU" dirty="0" smtClean="0"/>
              <a:t>, но тропические виды становятся менее обильными, а число видов таких настоящих австралийских родов, как акации и эвкалипты значительно возрастает. Однако </a:t>
            </a:r>
            <a:r>
              <a:rPr lang="ru-RU" dirty="0" err="1" smtClean="0"/>
              <a:t>влажнотропические</a:t>
            </a:r>
            <a:r>
              <a:rPr lang="ru-RU" dirty="0" smtClean="0"/>
              <a:t> леса, с высокими пальмами, древовидными папоротниками и лианами еще сохраняют типично тропический вид.</a:t>
            </a:r>
          </a:p>
          <a:p>
            <a:pPr algn="ctr">
              <a:buNone/>
            </a:pPr>
            <a:r>
              <a:rPr lang="ru-RU" dirty="0" smtClean="0"/>
              <a:t>В Новом Южном Уэльсе, как и везде в Австралии, много представителей семейства протейных, которые достигают на материке своего максимального  развития. Наиболее обычны роды </a:t>
            </a:r>
            <a:r>
              <a:rPr lang="ru-RU" dirty="0" err="1" smtClean="0"/>
              <a:t>банксия</a:t>
            </a:r>
            <a:r>
              <a:rPr lang="ru-RU" dirty="0" smtClean="0"/>
              <a:t>, </a:t>
            </a:r>
            <a:r>
              <a:rPr lang="ru-RU" dirty="0" err="1" smtClean="0"/>
              <a:t>хакея</a:t>
            </a:r>
            <a:r>
              <a:rPr lang="ru-RU" dirty="0" smtClean="0"/>
              <a:t>. </a:t>
            </a:r>
            <a:r>
              <a:rPr lang="ru-RU" dirty="0" err="1" smtClean="0"/>
              <a:t>Банксия</a:t>
            </a:r>
            <a:r>
              <a:rPr lang="ru-RU" dirty="0" smtClean="0"/>
              <a:t> – деревья с жесткими зубчатыми листьями и большими, вытянутыми в длину головками цветков.</a:t>
            </a:r>
          </a:p>
          <a:p>
            <a:pPr algn="ctr">
              <a:buNone/>
            </a:pPr>
            <a:r>
              <a:rPr lang="ru-RU" dirty="0" smtClean="0"/>
              <a:t>Дальше от побережья густые </a:t>
            </a:r>
            <a:r>
              <a:rPr lang="ru-RU" dirty="0" err="1" smtClean="0"/>
              <a:t>влажнотропические</a:t>
            </a:r>
            <a:r>
              <a:rPr lang="ru-RU" dirty="0" smtClean="0"/>
              <a:t> леса замещаются редкими эвкалиптовыми лесами с подлеском, состоящим из разнообразных небольших деревьев и кустарников. Все они имеют более или менее выраженный ксерофитный характер.</a:t>
            </a:r>
          </a:p>
          <a:p>
            <a:pPr algn="ctr">
              <a:buNone/>
            </a:pPr>
            <a:r>
              <a:rPr lang="ru-RU" dirty="0" smtClean="0"/>
              <a:t>В Австралии листопадные тропические леса почти не представлены. Тропические сезонно-засушливые области заняты эвкалиптовыми и акациевыми редколесьями. В сухой сезон хорошо развитый злаковый покров высыхает, но эвкалипт сохраняет зеленую листву.</a:t>
            </a:r>
          </a:p>
          <a:p>
            <a:pPr algn="ctr">
              <a:buNone/>
            </a:pPr>
            <a:r>
              <a:rPr lang="ru-RU" dirty="0" smtClean="0"/>
              <a:t>По мере дальнейшей </a:t>
            </a:r>
            <a:r>
              <a:rPr lang="ru-RU" dirty="0" err="1" smtClean="0"/>
              <a:t>аридизации</a:t>
            </a:r>
            <a:r>
              <a:rPr lang="ru-RU" dirty="0" smtClean="0"/>
              <a:t> все более заметны акации с филлодиями, то есть с расширенными черешками листьев, выполняющими функцию фотосинтеза.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Ландшафтными становятся также </a:t>
            </a:r>
            <a:r>
              <a:rPr lang="ru-RU" dirty="0" err="1" smtClean="0"/>
              <a:t>казуарины</a:t>
            </a:r>
            <a:r>
              <a:rPr lang="ru-RU" dirty="0" smtClean="0"/>
              <a:t> с зелеными молодыми побегами и редуцированными крохотными листочками. Побеги эти </a:t>
            </a:r>
            <a:r>
              <a:rPr lang="ru-RU" dirty="0" err="1" smtClean="0"/>
              <a:t>фотосинтезируют</a:t>
            </a:r>
            <a:r>
              <a:rPr lang="ru-RU" dirty="0" smtClean="0"/>
              <a:t>. Внешне они похожи на хвою сосны. Сходство с хвойными дополняют своеобразные «шишки» </a:t>
            </a:r>
            <a:r>
              <a:rPr lang="ru-RU" dirty="0" err="1" smtClean="0"/>
              <a:t>казуарины</a:t>
            </a:r>
            <a:r>
              <a:rPr lang="ru-RU" dirty="0" smtClean="0"/>
              <a:t>. Однако эти растения принадлежат к одним из древнейших представителей семейства двудольных.</a:t>
            </a:r>
          </a:p>
          <a:p>
            <a:pPr algn="ctr">
              <a:buNone/>
            </a:pPr>
            <a:r>
              <a:rPr lang="ru-RU" dirty="0" smtClean="0"/>
              <a:t>На северо-востоке материка сухие акациевые редколесья переходят в группировки, которые характеризуются присутствием различных низкорослых деревьев с вздутыми толстыми стволами </a:t>
            </a:r>
            <a:r>
              <a:rPr lang="ru-RU" dirty="0" err="1" smtClean="0"/>
              <a:t>брахихитонами</a:t>
            </a:r>
            <a:r>
              <a:rPr lang="ru-RU" dirty="0" smtClean="0"/>
              <a:t> (бутылочные деревья). Под пологом деревьев густо разрастается кустарниковый ярус, злакового покрова нет. Но многочисленны луковичные и клубневые, включая многие красивые орхидеи (есть и наземные) и лилейные, представляют весной, вместе с обилием ярко цветущих кустарников, великолепную картину.</a:t>
            </a:r>
          </a:p>
          <a:p>
            <a:pPr algn="ctr">
              <a:buNone/>
            </a:pPr>
            <a:r>
              <a:rPr lang="ru-RU" dirty="0" smtClean="0"/>
              <a:t>Во внутренних областях, относительно увлажненных, раскинулись саванны – австралийские </a:t>
            </a:r>
            <a:r>
              <a:rPr lang="ru-RU" dirty="0" err="1" smtClean="0"/>
              <a:t>злаковники</a:t>
            </a:r>
            <a:r>
              <a:rPr lang="ru-RU" dirty="0" smtClean="0"/>
              <a:t> (травяная страна). В стране трав деревья с их серо-зеленой листвой разбросаны в одиночку. К эвкалиптам примешиваются акации </a:t>
            </a:r>
            <a:r>
              <a:rPr lang="ru-RU" dirty="0" err="1" smtClean="0"/>
              <a:t>Мульга</a:t>
            </a:r>
            <a:r>
              <a:rPr lang="ru-RU" dirty="0" smtClean="0"/>
              <a:t> </a:t>
            </a:r>
            <a:r>
              <a:rPr lang="ru-RU" dirty="0" err="1" smtClean="0"/>
              <a:t>иГлакучия</a:t>
            </a:r>
            <a:r>
              <a:rPr lang="ru-RU" dirty="0" smtClean="0"/>
              <a:t>, а также </a:t>
            </a:r>
            <a:r>
              <a:rPr lang="ru-RU" dirty="0" err="1" smtClean="0"/>
              <a:t>казуарина</a:t>
            </a:r>
            <a:r>
              <a:rPr lang="ru-RU" dirty="0" smtClean="0"/>
              <a:t>, а на северо-западе своеобразные «бутылочные деревья», имеющие толстый ствол, запасающий в тканях воду. Выжженная в течение сухого сезона почва саванн после первого дождя в океан свежей травянистой растительности, волнуемой ветром, как хлебные поля.</a:t>
            </a:r>
          </a:p>
          <a:p>
            <a:pPr algn="ctr">
              <a:buNone/>
            </a:pPr>
            <a:r>
              <a:rPr lang="ru-RU" dirty="0" smtClean="0"/>
              <a:t>Здесь поднимаются несущая высокие султаны «кенгуровая трава», </a:t>
            </a:r>
            <a:r>
              <a:rPr lang="ru-RU" dirty="0" err="1" smtClean="0"/>
              <a:t>аланг-аланг</a:t>
            </a:r>
            <a:r>
              <a:rPr lang="ru-RU" dirty="0" smtClean="0"/>
              <a:t>, бородач, голубая трава, </a:t>
            </a:r>
            <a:r>
              <a:rPr lang="ru-RU" dirty="0" err="1" smtClean="0"/>
              <a:t>митчелова</a:t>
            </a:r>
            <a:r>
              <a:rPr lang="ru-RU" dirty="0" smtClean="0"/>
              <a:t> трава и другие злаки, служащие прекрасным кормом стадам овец и крупного рогатого скота.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57436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Обширные пространства внутренней Австралии (главным образом водоразделы) покрыты зарослями «скрэба», состоящими из колючих, густо переплетающихся, иногда совершенно непроходимых вечнозеленых кустарников. Эвкалиптовый скрэб – </a:t>
            </a:r>
            <a:r>
              <a:rPr lang="ru-RU" dirty="0" err="1" smtClean="0"/>
              <a:t>малли</a:t>
            </a:r>
            <a:r>
              <a:rPr lang="ru-RU" dirty="0" smtClean="0"/>
              <a:t> </a:t>
            </a:r>
            <a:r>
              <a:rPr lang="ru-RU" dirty="0" err="1" smtClean="0"/>
              <a:t>скрыб</a:t>
            </a:r>
            <a:r>
              <a:rPr lang="ru-RU" dirty="0" smtClean="0"/>
              <a:t> состоит по преимуществу из низкорослых видов эвкалиптов и распространен на юго-западе Австралии, до южной части бассейна Муррея. Заросли имеют мертвенный сизо-зеленый цвет. Листья </a:t>
            </a:r>
            <a:r>
              <a:rPr lang="ru-RU" dirty="0" err="1" smtClean="0"/>
              <a:t>малли-скрэба</a:t>
            </a:r>
            <a:r>
              <a:rPr lang="ru-RU" dirty="0" smtClean="0"/>
              <a:t> жесткие и стоят ребром (тени не дают). Почва под скрэбом покрыта редкими пучками сухолюбивых злаков. Скрашивают этот скрэб лишь разнообразные бессмертники из сложноцветным.</a:t>
            </a:r>
          </a:p>
          <a:p>
            <a:pPr algn="ctr">
              <a:buNone/>
            </a:pPr>
            <a:r>
              <a:rPr lang="ru-RU" dirty="0" smtClean="0"/>
              <a:t>Гораздо более непроходим и даже опасен для путешественника «</a:t>
            </a:r>
            <a:r>
              <a:rPr lang="ru-RU" dirty="0" err="1" smtClean="0"/>
              <a:t>мульга-скрэб</a:t>
            </a:r>
            <a:r>
              <a:rPr lang="ru-RU" dirty="0" smtClean="0"/>
              <a:t>», состоящий из сплошных зарослей колючих акаций, достигающих 4 м. высоты. Это типичный скрэб пустынной зоны Австралии, где в год выпадает не более 250 мм осадков. Он занимает обширные пространства на север от распространения </a:t>
            </a:r>
            <a:r>
              <a:rPr lang="ru-RU" dirty="0" err="1" smtClean="0"/>
              <a:t>малли-скрэба</a:t>
            </a:r>
            <a:r>
              <a:rPr lang="ru-RU" dirty="0" smtClean="0"/>
              <a:t>. Перемежаясь с другими растительными ассоциациями, </a:t>
            </a:r>
            <a:r>
              <a:rPr lang="ru-RU" dirty="0" err="1" smtClean="0"/>
              <a:t>мульга-скрэб</a:t>
            </a:r>
            <a:r>
              <a:rPr lang="ru-RU" dirty="0" smtClean="0"/>
              <a:t> простирается от западной Австралии до области восточных низменных бессточных равнин. Он почти не иметь травянистого покрова, под ним изредка произрастают серые солянки.</a:t>
            </a:r>
          </a:p>
          <a:p>
            <a:pPr algn="ctr">
              <a:buNone/>
            </a:pPr>
            <a:r>
              <a:rPr lang="ru-RU" dirty="0" smtClean="0"/>
              <a:t>В восточной части материка между 20 и 33-й параллелями они перемежаются со светлыми эвкалиптовыми лесами так называемого «</a:t>
            </a:r>
            <a:r>
              <a:rPr lang="ru-RU" dirty="0" err="1" smtClean="0"/>
              <a:t>бригалоу-скрэба</a:t>
            </a:r>
            <a:r>
              <a:rPr lang="ru-RU" dirty="0" smtClean="0"/>
              <a:t>» - мелколесья, состоящие из акаций с серебристо-голубоватой листвой, к которым примешиваются невысокие эвкалипты.</a:t>
            </a:r>
          </a:p>
          <a:p>
            <a:pPr algn="ctr">
              <a:buNone/>
            </a:pPr>
            <a:r>
              <a:rPr lang="ru-RU" dirty="0" smtClean="0"/>
              <a:t>Пространства Большой Песчаной пустыни, каменистой и песчаной пустыни </a:t>
            </a:r>
            <a:r>
              <a:rPr lang="ru-RU" dirty="0" err="1" smtClean="0"/>
              <a:t>Гибсона</a:t>
            </a:r>
            <a:r>
              <a:rPr lang="ru-RU" dirty="0" smtClean="0"/>
              <a:t> и однообразной песчаной пустыни Виктории покрыты кустообразными зарослями </a:t>
            </a:r>
            <a:r>
              <a:rPr lang="ru-RU" dirty="0" err="1" smtClean="0"/>
              <a:t>спинифекса</a:t>
            </a:r>
            <a:r>
              <a:rPr lang="ru-RU" dirty="0" smtClean="0"/>
              <a:t> – это остролистная, колючая трава, стебли которой отрываясь от почвы, образуют переносимые ветром «перекати-поле». </a:t>
            </a:r>
            <a:r>
              <a:rPr lang="ru-RU" dirty="0" err="1" smtClean="0"/>
              <a:t>Спинифекс</a:t>
            </a:r>
            <a:r>
              <a:rPr lang="ru-RU" dirty="0" smtClean="0"/>
              <a:t>, разрастаясь на сыпучих песках, закрепляет их. Заросли этой травы, поднимающиеся кустами до 0,5-1,5 м в диаметре, благодаря колючим листьям иногда чрезвычайно затрудняют передвижение в пустынях. На западе распространен злак </a:t>
            </a:r>
            <a:r>
              <a:rPr lang="ru-RU" dirty="0" err="1" smtClean="0"/>
              <a:t>триодия</a:t>
            </a:r>
            <a:r>
              <a:rPr lang="ru-RU" dirty="0" smtClean="0"/>
              <a:t>. Виды рода </a:t>
            </a:r>
            <a:r>
              <a:rPr lang="ru-RU" dirty="0" err="1" smtClean="0"/>
              <a:t>триодия</a:t>
            </a:r>
            <a:r>
              <a:rPr lang="ru-RU" dirty="0" smtClean="0"/>
              <a:t> имеют очень крепкие и колючие игловидные листья и растут в виде довольно крупных округлых подушек. Эти растения называют «трава-ёж».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углубить знания о широтной зональности;</a:t>
            </a:r>
          </a:p>
          <a:p>
            <a:pPr>
              <a:buNone/>
            </a:pPr>
            <a:r>
              <a:rPr lang="ru-RU" dirty="0" smtClean="0"/>
              <a:t>2. продолжать совершенствовать умения:</a:t>
            </a:r>
          </a:p>
          <a:p>
            <a:pPr>
              <a:buNone/>
            </a:pPr>
            <a:r>
              <a:rPr lang="ru-RU" dirty="0" smtClean="0"/>
              <a:t>      - анализировать тематические карты;</a:t>
            </a:r>
          </a:p>
          <a:p>
            <a:pPr>
              <a:buNone/>
            </a:pPr>
            <a:r>
              <a:rPr lang="ru-RU" dirty="0" smtClean="0"/>
              <a:t>      - работать с сервисом </a:t>
            </a:r>
            <a:r>
              <a:rPr lang="ru-RU" dirty="0" err="1" smtClean="0"/>
              <a:t>Google</a:t>
            </a:r>
            <a:r>
              <a:rPr lang="ru-RU" dirty="0" smtClean="0"/>
              <a:t> Документы;</a:t>
            </a:r>
          </a:p>
          <a:p>
            <a:pPr>
              <a:buNone/>
            </a:pPr>
            <a:r>
              <a:rPr lang="ru-RU" dirty="0" smtClean="0"/>
              <a:t>      - составлять презентации.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Субтропические пустыни Австралии: </a:t>
            </a:r>
            <a:r>
              <a:rPr lang="ru-RU" dirty="0" err="1" smtClean="0"/>
              <a:t>спинифексовые</a:t>
            </a:r>
            <a:r>
              <a:rPr lang="ru-RU" dirty="0" smtClean="0"/>
              <a:t> и </a:t>
            </a:r>
            <a:r>
              <a:rPr lang="ru-RU" dirty="0" err="1" smtClean="0"/>
              <a:t>триодиевые</a:t>
            </a:r>
            <a:r>
              <a:rPr lang="ru-RU" dirty="0" smtClean="0"/>
              <a:t>. Равнина </a:t>
            </a:r>
            <a:r>
              <a:rPr lang="ru-RU" dirty="0" err="1" smtClean="0"/>
              <a:t>Налларбор</a:t>
            </a:r>
            <a:r>
              <a:rPr lang="ru-RU" dirty="0" smtClean="0"/>
              <a:t> на юге материка в субтропическом поясе, как указывает само название («</a:t>
            </a:r>
            <a:r>
              <a:rPr lang="ru-RU" dirty="0" err="1" smtClean="0"/>
              <a:t>бездревесная</a:t>
            </a:r>
            <a:r>
              <a:rPr lang="ru-RU" dirty="0" smtClean="0"/>
              <a:t>») – совершенно не имеет древесной растительности. Почва покрыта кустиками лебеды или солянками, образующими несомкнутый покров, достигающий 1-1,5 м высоты. Это так называемый солянковый кустарник или голубой кустарник, так как он имеет голубоватый оттенок. Эта растительность охотно поедается овцами.</a:t>
            </a:r>
          </a:p>
          <a:p>
            <a:pPr algn="ctr">
              <a:buNone/>
            </a:pPr>
            <a:r>
              <a:rPr lang="ru-RU" dirty="0" smtClean="0"/>
              <a:t>В наиболее засушливых районах Австралии, ГД дожди выпадают редко и не приурочены к какому-то определенному сезону года, распространены сообщества полукустарников, относящихся к семейству маревых. Господствуют 2 полукустарничка –лебеда пузырчатая и кохия </a:t>
            </a:r>
            <a:r>
              <a:rPr lang="ru-RU" dirty="0" err="1" smtClean="0"/>
              <a:t>очитколистная</a:t>
            </a:r>
            <a:r>
              <a:rPr lang="ru-RU" dirty="0" smtClean="0"/>
              <a:t>. Как то, так и другое растение обычно образует чистые заросли. Кохия лучше растет в районах с более влажным климатом. Из-за своей зеленовато-голубой окраски растение получило местное название «голубой куст».</a:t>
            </a:r>
          </a:p>
          <a:p>
            <a:pPr algn="ctr">
              <a:buNone/>
            </a:pPr>
            <a:r>
              <a:rPr lang="ru-RU" dirty="0" smtClean="0"/>
              <a:t>Своеобразна растительность юго-запада Австралии – средиземноморской зоны – это край эндемиков. Здесь преобладают светлые леса из эвкалиптов, травянистого дерева (</a:t>
            </a:r>
            <a:r>
              <a:rPr lang="ru-RU" dirty="0" err="1" smtClean="0"/>
              <a:t>ксанторрея</a:t>
            </a:r>
            <a:r>
              <a:rPr lang="ru-RU" dirty="0" smtClean="0"/>
              <a:t>), </a:t>
            </a:r>
            <a:r>
              <a:rPr lang="ru-RU" dirty="0" err="1" smtClean="0"/>
              <a:t>казуарин</a:t>
            </a:r>
            <a:r>
              <a:rPr lang="ru-RU" dirty="0" smtClean="0"/>
              <a:t> и протейных.</a:t>
            </a:r>
          </a:p>
          <a:p>
            <a:pPr algn="ctr">
              <a:buNone/>
            </a:pPr>
            <a:r>
              <a:rPr lang="ru-RU" dirty="0" smtClean="0"/>
              <a:t>В самых влажных районах лес образован эвкалиптом разноцветным, который носит местное название «карри». Это высокое дерево (до 70-80 м) с рыхлой кроной и пестрым стволом (на серовато-белом фоне  разбросаны оранжево-розовые пятна). Лес из карри очень светлый, под деревьями пышно разрастаются кустарники, а на почве развивается густой травянистый покров.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21432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В более сухих районах в лесу господствует эвкалипт окаймленный, или «</a:t>
            </a:r>
            <a:r>
              <a:rPr lang="ru-RU" dirty="0" err="1" smtClean="0"/>
              <a:t>джарра</a:t>
            </a:r>
            <a:r>
              <a:rPr lang="ru-RU" dirty="0" smtClean="0"/>
              <a:t>», который называют также «красным деревом». Высота его значительно меньше – обычно 15-40 м (максимум 40 м). Это по преимуществу лес эндемиков: 82 % растений, образующих его подлесок, нигде больше не встречается. Пальм в этих лесах нет. Особенно в них богаты </a:t>
            </a:r>
            <a:r>
              <a:rPr lang="ru-RU" dirty="0" err="1" smtClean="0"/>
              <a:t>видамипротейных</a:t>
            </a:r>
            <a:r>
              <a:rPr lang="ru-RU" dirty="0" smtClean="0"/>
              <a:t> (376 видов), дающие яркие, разнообразной окраски цветы, украшающие эти леса. В эвкалиптовых лесах юго-запада Австралии встречается много разнообразных акаций и представителей семейства протейных, особенно различных видов </a:t>
            </a:r>
            <a:r>
              <a:rPr lang="ru-RU" dirty="0" err="1" smtClean="0"/>
              <a:t>родабанксия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Нередки здесь и травяные деревья. Характерными представителями подлеска этих лесов являются такие древовидное лилейное (</a:t>
            </a:r>
            <a:r>
              <a:rPr lang="ru-RU" dirty="0" err="1" smtClean="0"/>
              <a:t>Xanthorhoea</a:t>
            </a:r>
            <a:r>
              <a:rPr lang="ru-RU" dirty="0" smtClean="0"/>
              <a:t>). Оно имеет плотный темный одревесневший стебель от 6 до 9 м высоты, на котором поднимается пучок узких и длинных грубых травянистых листьев, длиной превышающих 1 м. Соцветие (початок) у него достигает 3-м высоты. Для Западной Австралии характерно изобилие красивых наземных орхидей, типичных австралийских родов, много видов росянок.</a:t>
            </a:r>
          </a:p>
          <a:p>
            <a:pPr algn="ctr">
              <a:buNone/>
            </a:pPr>
            <a:r>
              <a:rPr lang="ru-RU" dirty="0" smtClean="0"/>
              <a:t>Примечательно, что большинство деревьев и кустарников местного леса могут размножаться семенами только после пожаров. Так, деревянистые плоды </a:t>
            </a:r>
            <a:r>
              <a:rPr lang="ru-RU" dirty="0" err="1" smtClean="0"/>
              <a:t>банксий</a:t>
            </a:r>
            <a:r>
              <a:rPr lang="ru-RU" dirty="0" smtClean="0"/>
              <a:t>, опавшие на землю раскрываются исключительно после воздействия огня, а травяные деревья не цветут до того времени, пока не пройдет пожар.</a:t>
            </a:r>
          </a:p>
          <a:p>
            <a:pPr algn="ctr">
              <a:buNone/>
            </a:pPr>
            <a:r>
              <a:rPr lang="ru-RU" dirty="0" smtClean="0"/>
              <a:t>В Австралии влажные субтропические леса располагаются узкой полосой на юго-восточном побережье континента и в нижнем поясе гор Большого Водораздельного хребта (до высоты 1200 м). В этих лесах обильны различные виды эвкалиптов. Некоторые из них, как эвкалипт миндалевидный, достигают высоты 70-80 м; другие виды до 150 м, при диаметре ствола 10 м.</a:t>
            </a:r>
          </a:p>
          <a:p>
            <a:pPr algn="ctr">
              <a:buNone/>
            </a:pPr>
            <a:r>
              <a:rPr lang="ru-RU" dirty="0" smtClean="0"/>
              <a:t>Меньшую высоту имеют деревья из рода </a:t>
            </a:r>
            <a:r>
              <a:rPr lang="ru-RU" dirty="0" err="1" smtClean="0"/>
              <a:t>эвгения</a:t>
            </a:r>
            <a:r>
              <a:rPr lang="ru-RU" dirty="0" smtClean="0"/>
              <a:t> австралийская, веерная пальма, </a:t>
            </a:r>
            <a:r>
              <a:rPr lang="ru-RU" dirty="0" err="1" smtClean="0"/>
              <a:t>левистона</a:t>
            </a:r>
            <a:r>
              <a:rPr lang="ru-RU" dirty="0" smtClean="0"/>
              <a:t> южная.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Растительная жизнь внутри эвкалиптового леса чрезвычайно богата. Встречается много древовидных папоротников (их зелень узорчатая, яркая, свежая), в том числе </a:t>
            </a:r>
            <a:r>
              <a:rPr lang="ru-RU" dirty="0" err="1" smtClean="0"/>
              <a:t>тодея</a:t>
            </a:r>
            <a:r>
              <a:rPr lang="ru-RU" dirty="0" smtClean="0"/>
              <a:t> бородатая. Деревья нижних ярусов нередко перевиты лианами.</a:t>
            </a:r>
          </a:p>
          <a:p>
            <a:pPr algn="ctr">
              <a:buNone/>
            </a:pPr>
            <a:r>
              <a:rPr lang="ru-RU" dirty="0" smtClean="0"/>
              <a:t>Ствол и ветви эвкалиптов покрыты эпифитами, среди них бросается в глаза папоротник олений рог, часть широких </a:t>
            </a:r>
            <a:r>
              <a:rPr lang="ru-RU" dirty="0" err="1" smtClean="0"/>
              <a:t>вайй</a:t>
            </a:r>
            <a:r>
              <a:rPr lang="ru-RU" dirty="0" smtClean="0"/>
              <a:t> которого имеют вид чаш, где скапливается гумус и дождевая вода. Многие эпифиты цветут яркими цветами, как например орхидные.</a:t>
            </a:r>
          </a:p>
          <a:p>
            <a:pPr algn="ctr">
              <a:buNone/>
            </a:pPr>
            <a:r>
              <a:rPr lang="ru-RU" dirty="0" smtClean="0"/>
              <a:t>В образовании растительного покрова Тасмании принимают участие уже антарктические виды. Основной растительный фон образуют и здесь эвкалипты именно некоторые из этих видов перенесены в Европу. Из антарктических видов здесь встречаются вечнозеленый южный бук и хвойные (</a:t>
            </a:r>
            <a:r>
              <a:rPr lang="ru-RU" dirty="0" err="1" smtClean="0"/>
              <a:t>филокладиус</a:t>
            </a:r>
            <a:r>
              <a:rPr lang="ru-RU" dirty="0" smtClean="0"/>
              <a:t>, </a:t>
            </a:r>
            <a:r>
              <a:rPr lang="ru-RU" dirty="0" err="1" smtClean="0"/>
              <a:t>родокарпус</a:t>
            </a:r>
            <a:r>
              <a:rPr lang="ru-RU" dirty="0" smtClean="0"/>
              <a:t>). Леса эти украшают древовидные папоротники – являющиеся существенным элементом растительного покрова Тасмании. На стволах и ветвях деревьев заросли эпифитов, вечнозеленых мхов и папоротников. Цветковые эпифиты почти отсутствуют</a:t>
            </a:r>
          </a:p>
          <a:p>
            <a:pPr algn="ctr">
              <a:buNone/>
            </a:pPr>
            <a:r>
              <a:rPr lang="ru-RU" dirty="0" smtClean="0"/>
              <a:t>Исключительно своеобразен животный мир Австралии. Фауна материка также отличается большой древностью и эндемизмом и имеет ярко выраженный реликтовый характер (90 % из них встречается только в Австралии). Вместе с тем разнообразие видов животных невелико. Они образуют Австралийскую фаунистическую область. Самая характерная черта фауны Австралии – широкое распространение низкоорганизованных млекопитающих: однопроходных, или клоачных (сем. утконосов и ехидны); сумчатых.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19-025-Kenguru-i-malys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58457" cy="4572000"/>
          </a:xfrm>
        </p:spPr>
      </p:pic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209461" cy="2808312"/>
          </a:xfrm>
          <a:prstGeom prst="rect">
            <a:avLst/>
          </a:prstGeom>
        </p:spPr>
      </p:pic>
      <p:pic>
        <p:nvPicPr>
          <p:cNvPr id="6" name="Рисунок 5" descr="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212976"/>
            <a:ext cx="4680520" cy="3115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Сумчатые дали необычайное разнообразие конвергентных (имеющих сходные признаки) видов, соответствующих биологическим типам высших млекопитающих (сумчатые хищники, грызуны, лазающие, насекомоядные, травоядные). Особенно многочисленны и разнообразны кенгуру, которые сильно истреблены человеком и собакой динго, пришедшей в Австралию с человеком и одичавшей.</a:t>
            </a:r>
          </a:p>
          <a:p>
            <a:pPr algn="ctr">
              <a:buNone/>
            </a:pPr>
            <a:r>
              <a:rPr lang="ru-RU" dirty="0" smtClean="0"/>
              <a:t>Характерны также </a:t>
            </a:r>
            <a:r>
              <a:rPr lang="ru-RU" dirty="0" err="1" smtClean="0"/>
              <a:t>кускусы</a:t>
            </a:r>
            <a:r>
              <a:rPr lang="ru-RU" dirty="0" smtClean="0"/>
              <a:t>, сумчатый медведь коала, сумчатый вомбат, крот, барсук и муравьед. Своеобразна в Австралии фауна пресмыкающихся и насекомых.</a:t>
            </a:r>
          </a:p>
          <a:p>
            <a:pPr algn="ctr">
              <a:buNone/>
            </a:pPr>
            <a:r>
              <a:rPr lang="ru-RU" dirty="0" smtClean="0"/>
              <a:t>Из птиц </a:t>
            </a:r>
            <a:r>
              <a:rPr lang="ru-RU" dirty="0" err="1" smtClean="0"/>
              <a:t>эндемичны</a:t>
            </a:r>
            <a:r>
              <a:rPr lang="ru-RU" dirty="0" smtClean="0"/>
              <a:t> австралийский страус эму, казуары, сорные (большеногие) куры, медоносы; обитают также лирохвосты, различные попугаи, пестро и ярко окрашенные райские птицы.</a:t>
            </a:r>
          </a:p>
          <a:p>
            <a:pPr algn="ctr">
              <a:buNone/>
            </a:pPr>
            <a:r>
              <a:rPr lang="ru-RU" dirty="0" smtClean="0"/>
              <a:t>В водоемах водятся австралийские крокодилы и черепахи. Много различных змей и ящериц.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e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36096" cy="4077072"/>
          </a:xfrm>
        </p:spPr>
      </p:pic>
      <p:pic>
        <p:nvPicPr>
          <p:cNvPr id="5" name="Рисунок 4" descr="269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5999" y="1844824"/>
            <a:ext cx="4408001" cy="2736304"/>
          </a:xfrm>
          <a:prstGeom prst="rect">
            <a:avLst/>
          </a:prstGeom>
        </p:spPr>
      </p:pic>
      <p:pic>
        <p:nvPicPr>
          <p:cNvPr id="7" name="Рисунок 6" descr="751168dcf582-620x4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717032"/>
            <a:ext cx="3828615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7344816" cy="56572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t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8940672" cy="5400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70" t="21375" r="27865" b="22720"/>
          <a:stretch/>
        </p:blipFill>
        <p:spPr bwMode="auto">
          <a:xfrm>
            <a:off x="1" y="2996952"/>
            <a:ext cx="558011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alibri" pitchFamily="34" charset="0"/>
              </a:rPr>
              <a:t>4. Домашнее задание</a:t>
            </a:r>
            <a:r>
              <a:rPr lang="ru-RU" dirty="0" smtClean="0">
                <a:latin typeface="Calibri" pitchFamily="34" charset="0"/>
              </a:rPr>
              <a:t>: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Опережающее задание: подготовить сообщение на тему: «Быт и нравы австралийских аборигенов».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9493" y="2967335"/>
            <a:ext cx="848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396552" y="148478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</a:t>
            </a:r>
            <a:r>
              <a:rPr lang="ru-RU" sz="5400" b="1" i="1" u="sng" dirty="0" smtClean="0"/>
              <a:t>Ход урока</a:t>
            </a:r>
            <a:endParaRPr lang="ru-RU" sz="54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70892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alibri" pitchFamily="34" charset="0"/>
              </a:rPr>
              <a:t>  1.Организация учащихся на урок</a:t>
            </a:r>
            <a:r>
              <a:rPr lang="ru-RU" sz="3600" dirty="0" smtClean="0">
                <a:latin typeface="Calibri" pitchFamily="34" charset="0"/>
              </a:rPr>
              <a:t>.</a:t>
            </a: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6162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libri" pitchFamily="34" charset="0"/>
              </a:rPr>
              <a:t>2. Проверка домашнего задания. Самостоятельная работа. Подготовка к уроку.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Урок проводится в форме ролевой игры. Класс делится заранее на группы-экспедиции и получает опережающее задание .Число групп соответствует числу изучаемых зон. Каждая экспедиция получает от </a:t>
            </a:r>
            <a:r>
              <a:rPr lang="ru-RU" dirty="0" smtClean="0"/>
              <a:t>учител</a:t>
            </a:r>
            <a:r>
              <a:rPr lang="ru-RU" dirty="0" smtClean="0"/>
              <a:t>я</a:t>
            </a:r>
            <a:r>
              <a:rPr lang="ru-RU" dirty="0" smtClean="0"/>
              <a:t> </a:t>
            </a:r>
            <a:r>
              <a:rPr lang="ru-RU" dirty="0" smtClean="0"/>
              <a:t>в конверте задания, где указаны координаты параллелей и меридианов, ограничивающих часть территории зоны, задания для разных специалистов – участников экспедиции. Каждая группа создаёт интерактивную презентацию о природных зонах. Выступление  с презентациями о природных зонах по ролям. Оценочная деятельность на основе критериев.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Задания учащимся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ru-RU" sz="3800" dirty="0" smtClean="0"/>
              <a:t>1.Менеджеру: составьте «Памятку туристу» для путешествия по природной зоне.</a:t>
            </a:r>
          </a:p>
          <a:p>
            <a:pPr>
              <a:lnSpc>
                <a:spcPct val="170000"/>
              </a:lnSpc>
            </a:pPr>
            <a:r>
              <a:rPr lang="ru-RU" sz="3800" dirty="0" smtClean="0"/>
              <a:t>2.Руководителю экспедиции: отметьте на контурной карте границы природной зоны и основные ее характеристики.</a:t>
            </a:r>
          </a:p>
          <a:p>
            <a:pPr>
              <a:lnSpc>
                <a:spcPct val="170000"/>
              </a:lnSpc>
            </a:pPr>
            <a:r>
              <a:rPr lang="ru-RU" sz="3800" dirty="0" smtClean="0"/>
              <a:t>3.Климатологу: составьте </a:t>
            </a:r>
            <a:r>
              <a:rPr lang="ru-RU" sz="3800" dirty="0" err="1" smtClean="0"/>
              <a:t>климатограмму</a:t>
            </a:r>
            <a:r>
              <a:rPr lang="ru-RU" sz="3800" dirty="0" smtClean="0"/>
              <a:t> природной зоны.</a:t>
            </a:r>
          </a:p>
          <a:p>
            <a:pPr>
              <a:lnSpc>
                <a:spcPct val="170000"/>
              </a:lnSpc>
            </a:pPr>
            <a:r>
              <a:rPr lang="ru-RU" sz="3800" dirty="0" smtClean="0"/>
              <a:t>4.Почвоведу: докажите, что почвы природной зоны – зеркало ландшафта.</a:t>
            </a:r>
          </a:p>
          <a:p>
            <a:pPr>
              <a:lnSpc>
                <a:spcPct val="170000"/>
              </a:lnSpc>
            </a:pPr>
            <a:r>
              <a:rPr lang="ru-RU" sz="3800" dirty="0" smtClean="0"/>
              <a:t>5.Зоологу: изучите разнообразие животного мира.</a:t>
            </a:r>
          </a:p>
          <a:p>
            <a:pPr>
              <a:lnSpc>
                <a:spcPct val="170000"/>
              </a:lnSpc>
            </a:pPr>
            <a:r>
              <a:rPr lang="ru-RU" sz="3800" dirty="0" smtClean="0"/>
              <a:t>6.Ботанику: выявите взаимосвязи между почвой, климатом, животными и растительным миром зоны.</a:t>
            </a:r>
          </a:p>
          <a:p>
            <a:pPr>
              <a:lnSpc>
                <a:spcPct val="170000"/>
              </a:lnSpc>
            </a:pPr>
            <a:r>
              <a:rPr lang="ru-RU" sz="3800" dirty="0" smtClean="0"/>
              <a:t>Начальники экспедиции отчитываются о своих исследованиях.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зоны мира</a:t>
            </a:r>
            <a:endParaRPr lang="ru-RU" dirty="0"/>
          </a:p>
        </p:txBody>
      </p:sp>
      <p:pic>
        <p:nvPicPr>
          <p:cNvPr id="4" name="Содержимое 3" descr="rfhnjкарточ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86256"/>
            <a:ext cx="8424936" cy="53889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зоны Австралии</a:t>
            </a:r>
            <a:endParaRPr lang="ru-RU" dirty="0"/>
          </a:p>
        </p:txBody>
      </p:sp>
      <p:pic>
        <p:nvPicPr>
          <p:cNvPr id="4" name="Содержимое 3" descr="4805648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082958"/>
            <a:ext cx="4824536" cy="57750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Calibri" pitchFamily="34" charset="0"/>
              </a:rPr>
              <a:t>3. Закрепление: 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- Назовите и укажите все изученные природные объекты материка, отметьте их на контурной карте.</a:t>
            </a:r>
          </a:p>
          <a:p>
            <a:pPr lvl="0">
              <a:buNone/>
            </a:pPr>
            <a:r>
              <a:rPr lang="ru-RU" dirty="0" smtClean="0"/>
              <a:t>- Объясните размещение природных зон и назовите характерных представителей растительного и животного мира.</a:t>
            </a:r>
          </a:p>
          <a:p>
            <a:pPr lvl="0">
              <a:buNone/>
            </a:pPr>
            <a:r>
              <a:rPr lang="ru-RU" dirty="0" smtClean="0"/>
              <a:t>- Проанализируйте климатические диаграммы .</a:t>
            </a:r>
          </a:p>
          <a:p>
            <a:pPr lvl="0">
              <a:buNone/>
            </a:pPr>
            <a:r>
              <a:rPr lang="ru-RU" dirty="0" smtClean="0"/>
              <a:t>- Составление сравнительной таблицы с использованием сервиса Google-документы «Природные зоны Австралии и Африки».</a:t>
            </a:r>
          </a:p>
          <a:p>
            <a:pPr>
              <a:buNone/>
            </a:pPr>
            <a:r>
              <a:rPr lang="ru-RU" dirty="0" smtClean="0"/>
              <a:t>Обсуждение. Подведение итогов игры.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482144" cy="55503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В Австралии хорошо выражена ландшафтная зональность. Природные зоны постепенно сменяют одна другую по мере изменения температуры и режима выпадения осадков. Этому содействует равнинный характер рельефа материка и отсутствие на нем отчетливых орографических рубежей.</a:t>
            </a:r>
          </a:p>
          <a:p>
            <a:pPr algn="ctr">
              <a:buNone/>
            </a:pPr>
            <a:r>
              <a:rPr lang="ru-RU" dirty="0" smtClean="0"/>
              <a:t>Основная часть Австралии лежит в тропических широтах, поэтому на материке широко распространены природные зоны тропического пояса. Среди них наибольшее развитие получили зоны тропических пустынь и полупустынь. На севере полупустыни сменяются зонами саванн, редколесий и кустарников.</a:t>
            </a:r>
          </a:p>
          <a:p>
            <a:pPr algn="ctr">
              <a:buNone/>
            </a:pPr>
            <a:r>
              <a:rPr lang="ru-RU" dirty="0" smtClean="0"/>
              <a:t>На юге хона тропических пустынь обрамлена зоной субтропических пустынь. На юго-западе развита зона средиземноморских сухих лесов  и кустарников, на юго-востоке – зона влажных субтропических лесов.</a:t>
            </a:r>
          </a:p>
          <a:p>
            <a:pPr algn="ctr">
              <a:lnSpc>
                <a:spcPct val="170000"/>
              </a:lnSpc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128</TotalTime>
  <Words>909</Words>
  <Application>Microsoft Office PowerPoint</Application>
  <PresentationFormat>Экран (4:3)</PresentationFormat>
  <Paragraphs>98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Официальная</vt:lpstr>
      <vt:lpstr>Перевёрнутый урок-ролевая игра с элементами интеграции </vt:lpstr>
      <vt:lpstr>Цель урока:</vt:lpstr>
      <vt:lpstr>Слайд 3</vt:lpstr>
      <vt:lpstr>2. Проверка домашнего задания. Самостоятельная работа. Подготовка к уроку. </vt:lpstr>
      <vt:lpstr>      Задания учащимся</vt:lpstr>
      <vt:lpstr>Природные зоны мира</vt:lpstr>
      <vt:lpstr>Природные зоны Австралии</vt:lpstr>
      <vt:lpstr> 3. Закрепление: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4. Домашнее задание: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Перевёрнутый урок-ролевая игра с элементами интеграции </dc:title>
  <dc:creator>Elena</dc:creator>
  <cp:lastModifiedBy>Elena</cp:lastModifiedBy>
  <cp:revision>16</cp:revision>
  <dcterms:created xsi:type="dcterms:W3CDTF">2015-01-07T16:14:04Z</dcterms:created>
  <dcterms:modified xsi:type="dcterms:W3CDTF">2015-01-07T18:51:04Z</dcterms:modified>
</cp:coreProperties>
</file>