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2" r:id="rId10"/>
    <p:sldId id="264" r:id="rId11"/>
    <p:sldId id="263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FDB3700-2EF0-4EF0-BD72-0D74AF450117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8E5C197-3AEB-4F58-AC73-94659FB6BBAB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7440" y="0"/>
            <a:ext cx="8229600" cy="18288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Урок по теме:</a:t>
            </a:r>
            <a:r>
              <a:rPr lang="ru-RU" sz="4000" dirty="0">
                <a:effectLst/>
              </a:rPr>
              <a:t/>
            </a:r>
            <a:br>
              <a:rPr lang="ru-RU" sz="4000" dirty="0">
                <a:effectLst/>
              </a:rPr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081358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/>
              <a:t>«Трапеция»</a:t>
            </a:r>
            <a:endParaRPr lang="ru-RU" sz="7200" dirty="0"/>
          </a:p>
        </p:txBody>
      </p:sp>
      <p:sp>
        <p:nvSpPr>
          <p:cNvPr id="4" name="AutoShape 14"/>
          <p:cNvSpPr>
            <a:spLocks noChangeArrowheads="1"/>
          </p:cNvSpPr>
          <p:nvPr/>
        </p:nvSpPr>
        <p:spPr bwMode="auto">
          <a:xfrm rot="10800000">
            <a:off x="6876256" y="1498889"/>
            <a:ext cx="1872357" cy="144016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57150">
            <a:solidFill>
              <a:schemeClr val="accent1"/>
            </a:solidFill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86460"/>
            <a:ext cx="2560637" cy="134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293096"/>
            <a:ext cx="1920875" cy="220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822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1 уровень</a:t>
            </a:r>
            <a:endParaRPr lang="ru-RU" sz="40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/>
          </a:p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/>
          </a:p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/>
          </a:p>
          <a:p>
            <a:pPr marL="137160" indent="0">
              <a:buNone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Решение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</a:p>
          <a:p>
            <a:pPr marL="137160" indent="0">
              <a:buNone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∟А = 60°; ∟АВС = 120°; ∟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= ∟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BEA = 50°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; ∟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 = 130°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72816"/>
            <a:ext cx="5762128" cy="2528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40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2 уровень</a:t>
            </a:r>
            <a:endParaRPr lang="ru-RU" sz="40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/>
          </a:p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/>
          </a:p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/>
          </a:p>
          <a:p>
            <a:pPr marL="137160" indent="0">
              <a:buNone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Решение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</a:p>
          <a:p>
            <a:pPr marL="137160" indent="0">
              <a:buNone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∟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+ ∟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CDA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= 180°, тогда ∟1 + 120° + 2 · ∟1 = 180°, ∟1 = 20°, значит, </a:t>
            </a:r>
          </a:p>
          <a:p>
            <a:pPr marL="137160" indent="0">
              <a:buNone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∟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= ∟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CDA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=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4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0°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∟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ABC = 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∟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 = 14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0°.</a:t>
            </a:r>
          </a:p>
          <a:p>
            <a:pPr marL="137160" indent="0">
              <a:buNone/>
            </a:pPr>
            <a:endParaRPr lang="ru-RU" sz="24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844824"/>
            <a:ext cx="6192688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115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581528" cy="100992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Домашнее задание</a:t>
            </a: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  <a:buFont typeface="+mj-lt"/>
              <a:buAutoNum type="arabicParenR"/>
              <a:tabLst>
                <a:tab pos="455295" algn="l"/>
                <a:tab pos="1065530" algn="l"/>
              </a:tabLst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П. 44, уметь отвечать на вопросы 10, 11 к главе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V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, выучить  свойства равнобедренной трапеции.</a:t>
            </a:r>
          </a:p>
          <a:p>
            <a:pPr lvl="0" algn="just">
              <a:lnSpc>
                <a:spcPct val="150000"/>
              </a:lnSpc>
              <a:buFont typeface="+mj-lt"/>
              <a:buAutoNum type="arabicParenR"/>
              <a:tabLst>
                <a:tab pos="455295" algn="l"/>
                <a:tab pos="1065530" algn="l"/>
              </a:tabLst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  <a:cs typeface="Times New Roman"/>
              </a:rPr>
              <a:t>Решить задачи №386, 387, 390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32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5815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sz="36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По </a:t>
            </a:r>
            <a: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данным рисунка </a:t>
            </a:r>
            <a:r>
              <a:rPr lang="ru-RU" sz="36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найдите 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x</a:t>
            </a:r>
            <a: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y</a:t>
            </a: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endParaRPr lang="ru-RU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7401921" cy="3008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841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581528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К</a:t>
            </a: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акие </a:t>
            </a:r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из фигур, изображенных на рисунке, имеют общие свойства? </a:t>
            </a:r>
            <a:b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</a:b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929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706090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+mn-ea"/>
                <a:cs typeface="+mn-cs"/>
              </a:rPr>
              <a:t>Свойства равнобедренной трапеции</a:t>
            </a:r>
            <a:r>
              <a:rPr lang="ru-RU" sz="320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  <a:cs typeface="+mn-cs"/>
              </a:rPr>
              <a:t/>
            </a:r>
            <a:br>
              <a:rPr lang="ru-RU" sz="320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  <a:cs typeface="+mn-cs"/>
              </a:rPr>
            </a:b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764704"/>
            <a:ext cx="7499176" cy="6093296"/>
          </a:xfrm>
        </p:spPr>
        <p:txBody>
          <a:bodyPr>
            <a:normAutofit fontScale="70000" lnSpcReduction="20000"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В равнобедренной трапеции углы при каждом основании равны.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457200" algn="l"/>
              </a:tabLst>
            </a:pPr>
            <a:endParaRPr lang="ru-RU" sz="2900" dirty="0" smtClean="0">
              <a:effectLst/>
              <a:latin typeface="Times New Roman"/>
              <a:ea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  <a:tabLst>
                <a:tab pos="457200" algn="l"/>
              </a:tabLst>
            </a:pPr>
            <a:endParaRPr lang="ru-RU" sz="2900" dirty="0" smtClean="0">
              <a:latin typeface="Times New Roman"/>
              <a:ea typeface="Times New Roman"/>
            </a:endParaRPr>
          </a:p>
          <a:p>
            <a:pPr marL="0" lv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endParaRPr lang="ru-RU" sz="2900" dirty="0" smtClean="0">
              <a:effectLst/>
              <a:latin typeface="Times New Roman"/>
              <a:ea typeface="Times New Roman"/>
            </a:endParaRPr>
          </a:p>
          <a:p>
            <a:pPr marL="0" lv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endParaRPr lang="ru-RU" sz="29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buNone/>
              <a:tabLst>
                <a:tab pos="1428750" algn="l"/>
                <a:tab pos="2447925" algn="l"/>
              </a:tabLst>
            </a:pP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Доказательство: Проведем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CE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||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AB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1428750" algn="l"/>
                <a:tab pos="2447925" algn="l"/>
              </a:tabLst>
            </a:pP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ABCE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– параллелограмм (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CE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||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AB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BC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||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AD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).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1428750" algn="l"/>
                <a:tab pos="1752600" algn="l"/>
              </a:tabLst>
            </a:pP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CD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=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AB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=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CE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CDE 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– равнобедренный, ∟1 = ∟2.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1428750" algn="l"/>
                <a:tab pos="1752600" algn="l"/>
              </a:tabLst>
            </a:pP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AB || CE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, тогда ∟1 = ∟2.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1428750" algn="l"/>
                <a:tab pos="1752600" algn="l"/>
              </a:tabLst>
            </a:pP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∟1 = ∟2 = ∟3.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1428750" algn="l"/>
                <a:tab pos="1752600" algn="l"/>
              </a:tabLst>
            </a:pP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∟ 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ABC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= 180° - ∟3 = 180°- ∟1 = ∟</a:t>
            </a:r>
            <a:r>
              <a:rPr lang="en-US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BCD</a:t>
            </a:r>
            <a:r>
              <a:rPr lang="ru-RU" sz="29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endParaRPr lang="ru-RU" sz="2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284604"/>
            <a:ext cx="4248472" cy="2052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359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88640"/>
            <a:ext cx="7499176" cy="5937523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  <a:tabLst>
                <a:tab pos="457200" algn="l"/>
                <a:tab pos="1428750" algn="l"/>
                <a:tab pos="1752600" algn="l"/>
              </a:tabLst>
            </a:pPr>
            <a:endParaRPr lang="ru-RU" sz="2400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buNone/>
              <a:tabLst>
                <a:tab pos="457200" algn="l"/>
                <a:tab pos="1428750" algn="l"/>
                <a:tab pos="1752600" algn="l"/>
              </a:tabLst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2. В равнобедренной трапеции диагонали равны.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449580" algn="l"/>
                <a:tab pos="899160" algn="l"/>
                <a:tab pos="1348740" algn="l"/>
              </a:tabLst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	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2286000" algn="l"/>
              </a:tabLst>
            </a:pPr>
            <a:endParaRPr lang="ru-RU" sz="2400" dirty="0" smtClean="0">
              <a:effectLst/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2286000" algn="l"/>
              </a:tabLst>
            </a:pPr>
            <a:endParaRPr lang="ru-RU" sz="2400" dirty="0" smtClean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2286000" algn="l"/>
              </a:tabLst>
            </a:pPr>
            <a:endParaRPr lang="ru-RU" sz="2400" dirty="0" smtClean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2286000" algn="l"/>
              </a:tabLst>
            </a:pP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2286000" algn="l"/>
              </a:tabLst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Доказательство: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ABC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=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DCB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(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AB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=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DC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BC 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– общая сторона, ∟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ABC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= ∟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DCB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), тогда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AC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 =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BD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84784"/>
            <a:ext cx="5842720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643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653536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/>
            </a:r>
            <a:b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</a:b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Какие </a:t>
            </a:r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из четырехугольников, изображенных на рисунке, являются трапециями? Назовите их основания и боковые стороны </a:t>
            </a: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87712"/>
            <a:ext cx="2736304" cy="1184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514599"/>
            <a:ext cx="2307951" cy="113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933056"/>
            <a:ext cx="2952328" cy="2429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441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653536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В трапеции 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MHPK</a:t>
            </a:r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проведен отрезок 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PE</a:t>
            </a:r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параллельный 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MH</a:t>
            </a:r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. Определите вид четырехугольника 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MHPE </a:t>
            </a: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35608" y="1724744"/>
            <a:ext cx="749808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630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7481" y="0"/>
            <a:ext cx="7532339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Решение </a:t>
            </a: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задач</a:t>
            </a: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1) Рис. 1.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ABCD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трапеция. Найти углы А и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2) Рис. 2.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ABCD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равнобедренная трапеция. Найти углы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трапеции</a:t>
            </a:r>
          </a:p>
          <a:p>
            <a:endParaRPr lang="ru-RU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482" y="3399834"/>
            <a:ext cx="3814558" cy="1901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699" y="3399834"/>
            <a:ext cx="3861797" cy="1901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512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332656"/>
            <a:ext cx="7848872" cy="57935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Самостоятельная работа</a:t>
            </a:r>
          </a:p>
          <a:p>
            <a:pPr marL="0" indent="0">
              <a:buNone/>
            </a:pPr>
            <a:endParaRPr lang="ru-RU" sz="24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ru-RU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уровень.</a:t>
            </a:r>
          </a:p>
          <a:p>
            <a:pPr marL="137160" indent="0">
              <a:buNone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трапеции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ABCD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ВС – меньшее основание. На отрезке А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взята точка Е так, что</a:t>
            </a:r>
          </a:p>
          <a:p>
            <a:pPr marL="137160" indent="0">
              <a:buNone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ВЕ‌‌‌‌‌ ||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CD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∟АВЕ=70°, ∟ВЕА=50°. Найдите углы трапеции.</a:t>
            </a:r>
          </a:p>
          <a:p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уровень.</a:t>
            </a:r>
          </a:p>
          <a:p>
            <a:pPr marL="137160" indent="0">
              <a:buNone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равнобедренной трапеции диагональ составляет с боковой стороной угол в 120°. Боковая сторона равна меньшему основанию. Найдите углы трапеции. </a:t>
            </a:r>
          </a:p>
        </p:txBody>
      </p:sp>
    </p:spTree>
    <p:extLst>
      <p:ext uri="{BB962C8B-B14F-4D97-AF65-F5344CB8AC3E}">
        <p14:creationId xmlns:p14="http://schemas.microsoft.com/office/powerpoint/2010/main" val="76499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251</TotalTime>
  <Words>330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Урок по теме: </vt:lpstr>
      <vt:lpstr> По данным рисунка найдите x, y </vt:lpstr>
      <vt:lpstr>Какие из фигур, изображенных на рисунке, имеют общие свойства?  </vt:lpstr>
      <vt:lpstr>Свойства равнобедренной трапеции </vt:lpstr>
      <vt:lpstr>Презентация PowerPoint</vt:lpstr>
      <vt:lpstr> Какие из четырехугольников, изображенных на рисунке, являются трапециями? Назовите их основания и боковые стороны </vt:lpstr>
      <vt:lpstr>В трапеции MHPK проведен отрезок PE, параллельный MH. Определите вид четырехугольника MHPE </vt:lpstr>
      <vt:lpstr>Решение задач</vt:lpstr>
      <vt:lpstr>Презентация PowerPoint</vt:lpstr>
      <vt:lpstr>1 уровень</vt:lpstr>
      <vt:lpstr>2 уровень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Конспект урока геометрии в 8 А классе по теме: </dc:title>
  <dc:creator>lenovo4</dc:creator>
  <cp:lastModifiedBy>lenovo4</cp:lastModifiedBy>
  <cp:revision>21</cp:revision>
  <dcterms:created xsi:type="dcterms:W3CDTF">2015-01-14T16:07:12Z</dcterms:created>
  <dcterms:modified xsi:type="dcterms:W3CDTF">2017-08-28T18:45:39Z</dcterms:modified>
</cp:coreProperties>
</file>