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8FAA009-19EB-442C-9A38-5AA168AA3422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AE79C48-52F7-455D-ABFB-02D1F3B8319B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11990" y="1484785"/>
            <a:ext cx="7820450" cy="4032447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i="1" dirty="0" smtClean="0"/>
              <a:t>Математический КВН</a:t>
            </a:r>
          </a:p>
          <a:p>
            <a:pPr algn="ctr"/>
            <a:endParaRPr lang="ru-RU" sz="4800" dirty="0"/>
          </a:p>
          <a:p>
            <a:r>
              <a:rPr lang="ru-RU" sz="4800" dirty="0" smtClean="0"/>
              <a:t>Девиз:</a:t>
            </a:r>
            <a:endParaRPr lang="ru-RU" sz="4800" dirty="0"/>
          </a:p>
          <a:p>
            <a:pPr algn="ctr"/>
            <a:r>
              <a:rPr lang="ru-RU" sz="4800" i="1" dirty="0" smtClean="0"/>
              <a:t>Дорогу осилит идущий, а математику-мыслящий</a:t>
            </a:r>
          </a:p>
          <a:p>
            <a:pPr algn="ctr"/>
            <a:endParaRPr lang="ru-RU" sz="4800" dirty="0" smtClean="0"/>
          </a:p>
        </p:txBody>
      </p:sp>
    </p:spTree>
    <p:extLst>
      <p:ext uri="{BB962C8B-B14F-4D97-AF65-F5344CB8AC3E}">
        <p14:creationId xmlns:p14="http://schemas.microsoft.com/office/powerpoint/2010/main" val="129160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№8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47664" y="2641492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К однозначному числу приписали такую же цифру. Во сколько раз увеличилось число?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47664" y="4199965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В 11 раз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547664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15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№9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635309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В одной семье два отца и два сына. Сколько человек в семье?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193782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3 человека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23017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96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№10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641492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Сумма трех чисел равна их произведению. Какие это числа?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199965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1</a:t>
            </a:r>
            <a:r>
              <a:rPr lang="en-US" sz="2800" dirty="0" smtClean="0"/>
              <a:t>;</a:t>
            </a:r>
            <a:r>
              <a:rPr lang="ru-RU" sz="2800" dirty="0" smtClean="0"/>
              <a:t> 2</a:t>
            </a:r>
            <a:r>
              <a:rPr lang="en-US" sz="2800" dirty="0" smtClean="0"/>
              <a:t>;</a:t>
            </a:r>
            <a:r>
              <a:rPr lang="ru-RU" sz="2800" dirty="0" smtClean="0"/>
              <a:t> 3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1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1446" y="1269287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Исторический конкурс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7592447"/>
              </p:ext>
            </p:extLst>
          </p:nvPr>
        </p:nvGraphicFramePr>
        <p:xfrm>
          <a:off x="683568" y="3284984"/>
          <a:ext cx="7848872" cy="19202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962218"/>
                <a:gridCol w="1962218"/>
                <a:gridCol w="1962218"/>
                <a:gridCol w="1962218"/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hlinkClick r:id="rId2" action="ppaction://hlinksldjump"/>
                        </a:rPr>
                        <a:t>1</a:t>
                      </a:r>
                      <a:endParaRPr lang="ru-RU" sz="4800" dirty="0" smtClean="0"/>
                    </a:p>
                    <a:p>
                      <a:pPr algn="ctr"/>
                      <a:r>
                        <a:rPr lang="ru-RU" sz="2400" dirty="0" smtClean="0"/>
                        <a:t>(1</a:t>
                      </a:r>
                      <a:r>
                        <a:rPr lang="ru-RU" sz="2400" baseline="0" dirty="0" smtClean="0"/>
                        <a:t> балл</a:t>
                      </a:r>
                      <a:r>
                        <a:rPr lang="ru-RU" sz="2400" dirty="0" smtClean="0"/>
                        <a:t>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hlinkClick r:id="rId3" action="ppaction://hlinksldjump"/>
                        </a:rPr>
                        <a:t>2</a:t>
                      </a:r>
                      <a:endParaRPr lang="ru-RU" sz="4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(2</a:t>
                      </a:r>
                      <a:r>
                        <a:rPr lang="ru-RU" sz="2400" baseline="0" dirty="0" smtClean="0"/>
                        <a:t> балл</a:t>
                      </a:r>
                      <a:r>
                        <a:rPr lang="ru-RU" sz="2400" dirty="0" smtClean="0"/>
                        <a:t>)</a:t>
                      </a:r>
                    </a:p>
                    <a:p>
                      <a:pPr algn="ctr"/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hlinkClick r:id="rId4" action="ppaction://hlinksldjump"/>
                        </a:rPr>
                        <a:t>3</a:t>
                      </a:r>
                      <a:endParaRPr lang="ru-RU" sz="4800" dirty="0" smtClean="0"/>
                    </a:p>
                    <a:p>
                      <a:pPr algn="ctr"/>
                      <a:r>
                        <a:rPr lang="ru-RU" sz="2400" dirty="0" smtClean="0"/>
                        <a:t>(3 балла)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hlinkClick r:id="rId5" action="ppaction://hlinksldjump"/>
                        </a:rPr>
                        <a:t>4</a:t>
                      </a:r>
                      <a:endParaRPr lang="ru-RU" sz="4800" dirty="0" smtClean="0"/>
                    </a:p>
                    <a:p>
                      <a:pPr algn="ctr"/>
                      <a:r>
                        <a:rPr lang="ru-RU" sz="2400" dirty="0" smtClean="0"/>
                        <a:t>(4 балла)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2132298"/>
            <a:ext cx="6552728" cy="43260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Выберите вопрос</a:t>
            </a:r>
            <a:endParaRPr lang="ru-RU" dirty="0"/>
          </a:p>
        </p:txBody>
      </p:sp>
      <p:sp>
        <p:nvSpPr>
          <p:cNvPr id="6" name="Заголовок 1">
            <a:hlinkClick r:id="rId6" action="ppaction://hlinksldjump"/>
          </p:cNvPr>
          <p:cNvSpPr txBox="1">
            <a:spLocks/>
          </p:cNvSpPr>
          <p:nvPr/>
        </p:nvSpPr>
        <p:spPr>
          <a:xfrm>
            <a:off x="1425174" y="5361934"/>
            <a:ext cx="6408712" cy="3977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dirty="0" smtClean="0"/>
              <a:t>Следующий конкурс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8745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2577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47664" y="2635309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Название какого раздела математики происходит от греческого «число»?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47664" y="4193782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Арифметика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547664" y="5223017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42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761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№2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47664" y="2420887"/>
            <a:ext cx="6400800" cy="1986346"/>
          </a:xfrm>
        </p:spPr>
        <p:txBody>
          <a:bodyPr>
            <a:noAutofit/>
          </a:bodyPr>
          <a:lstStyle/>
          <a:p>
            <a:pPr indent="0" algn="ctr">
              <a:buNone/>
            </a:pPr>
            <a:r>
              <a:rPr lang="ru-RU" sz="2800" dirty="0" smtClean="0"/>
              <a:t>Это слово имеет латинское происхождение «лен, льняная нить, шнур, веревка». Назовите это слово в том значении, в котором мы употребляем его в математике</a:t>
            </a:r>
            <a:endParaRPr lang="ru-RU" sz="28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47664" y="4407233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Линия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547664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33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№3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47664" y="2276872"/>
            <a:ext cx="6400800" cy="2075300"/>
          </a:xfrm>
        </p:spPr>
        <p:txBody>
          <a:bodyPr>
            <a:noAutofit/>
          </a:bodyPr>
          <a:lstStyle/>
          <a:p>
            <a:pPr indent="0" algn="ctr">
              <a:buNone/>
            </a:pPr>
            <a:r>
              <a:rPr lang="ru-RU" sz="3200" dirty="0" smtClean="0"/>
              <a:t>Современные цифры 0, 1, 2, 3, 4, 5, 6, 7, 8, 9 называют арабскими. У народов какой страны эти цифры позаимствовали арабы?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47664" y="4445801"/>
            <a:ext cx="6400800" cy="3367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400" dirty="0" smtClean="0"/>
              <a:t>У индусов, Индия</a:t>
            </a:r>
            <a:endParaRPr lang="ru-RU" sz="24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547664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44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3059" y="1248723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№4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47664" y="2348880"/>
            <a:ext cx="6400800" cy="1922411"/>
          </a:xfrm>
        </p:spPr>
        <p:txBody>
          <a:bodyPr>
            <a:noAutofit/>
          </a:bodyPr>
          <a:lstStyle/>
          <a:p>
            <a:pPr indent="0" algn="ctr">
              <a:buNone/>
            </a:pPr>
            <a:r>
              <a:rPr lang="ru-RU" sz="3200" dirty="0" smtClean="0"/>
              <a:t>При каком царе впервые русские меры (верста, сажень, аршин, пуд, золотник) были определены в систему?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47664" y="4271291"/>
            <a:ext cx="6400800" cy="3179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При Петре</a:t>
            </a:r>
            <a:r>
              <a:rPr lang="en-US" sz="2800" dirty="0" smtClean="0"/>
              <a:t> I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547664" y="5223017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564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КОНКУРС СМЕКАЛИСТЫХ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481619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Продолжите ряд: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3600" dirty="0" smtClean="0"/>
              <a:t>9, 1, 7, 1, 5, 1,.. </a:t>
            </a:r>
            <a:r>
              <a:rPr lang="ru-RU" sz="3600" dirty="0" smtClean="0">
                <a:solidFill>
                  <a:srgbClr val="FF0000"/>
                </a:solidFill>
              </a:rPr>
              <a:t>3, 1</a:t>
            </a:r>
          </a:p>
          <a:p>
            <a:pPr marL="0" indent="0" algn="ctr">
              <a:buNone/>
            </a:pPr>
            <a:r>
              <a:rPr lang="ru-RU" sz="3600" dirty="0" smtClean="0"/>
              <a:t>4, 5, 8, 9, 12, 13,.. </a:t>
            </a:r>
            <a:r>
              <a:rPr lang="ru-RU" sz="3600" dirty="0" smtClean="0">
                <a:solidFill>
                  <a:srgbClr val="FF0000"/>
                </a:solidFill>
              </a:rPr>
              <a:t>16, 17</a:t>
            </a:r>
          </a:p>
          <a:p>
            <a:pPr marL="0" indent="0" algn="ctr">
              <a:buNone/>
            </a:pPr>
            <a:r>
              <a:rPr lang="ru-RU" sz="3600" dirty="0" smtClean="0"/>
              <a:t>1, 9, 3, 11, 5, 13,.. </a:t>
            </a:r>
            <a:r>
              <a:rPr lang="ru-RU" sz="3600" dirty="0" smtClean="0">
                <a:solidFill>
                  <a:srgbClr val="FF0000"/>
                </a:solidFill>
              </a:rPr>
              <a:t>7, 15</a:t>
            </a:r>
          </a:p>
          <a:p>
            <a:pPr marL="0" indent="0" algn="ctr">
              <a:buNone/>
            </a:pPr>
            <a:r>
              <a:rPr lang="ru-RU" sz="3600" dirty="0" smtClean="0"/>
              <a:t>5, 6, 15, 12, 25, 18,.. </a:t>
            </a:r>
            <a:r>
              <a:rPr lang="ru-RU" sz="3600" dirty="0" smtClean="0">
                <a:solidFill>
                  <a:srgbClr val="FF0000"/>
                </a:solidFill>
              </a:rPr>
              <a:t>35, 24</a:t>
            </a:r>
          </a:p>
          <a:p>
            <a:pPr marL="0" indent="0" algn="ctr">
              <a:buNone/>
            </a:pPr>
            <a:r>
              <a:rPr lang="ru-RU" sz="3600" dirty="0" smtClean="0"/>
              <a:t>3, 7, 16, 35, 74, 153,.. </a:t>
            </a:r>
            <a:r>
              <a:rPr lang="ru-RU" sz="3600" dirty="0" smtClean="0">
                <a:solidFill>
                  <a:srgbClr val="FF0000"/>
                </a:solidFill>
              </a:rPr>
              <a:t>312, 631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20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437185" y="1116701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РАЗМИНКА</a:t>
            </a:r>
            <a:endParaRPr lang="ru-RU" sz="4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68603468"/>
              </p:ext>
            </p:extLst>
          </p:nvPr>
        </p:nvGraphicFramePr>
        <p:xfrm>
          <a:off x="1403648" y="2780928"/>
          <a:ext cx="6400800" cy="223224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0160"/>
                <a:gridCol w="1280160"/>
                <a:gridCol w="1280160"/>
                <a:gridCol w="1280160"/>
                <a:gridCol w="1280160"/>
              </a:tblGrid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2" action="ppaction://hlinksldjump"/>
                        </a:rPr>
                        <a:t>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3" action="ppaction://hlinksldjump"/>
                        </a:rPr>
                        <a:t>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4" action="ppaction://hlinksldjump"/>
                        </a:rPr>
                        <a:t>3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5" action="ppaction://hlinksldjump"/>
                        </a:rPr>
                        <a:t>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6" action="ppaction://hlinksldjump"/>
                        </a:rPr>
                        <a:t>5</a:t>
                      </a:r>
                      <a:endParaRPr lang="ru-RU" sz="2800" b="1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7" action="ppaction://hlinksldjump"/>
                        </a:rPr>
                        <a:t>6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8" action="ppaction://hlinksldjump"/>
                        </a:rPr>
                        <a:t>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9" action="ppaction://hlinksldjump"/>
                        </a:rPr>
                        <a:t>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10" action="ppaction://hlinksldjump"/>
                        </a:rPr>
                        <a:t>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hlinkClick r:id="rId11" action="ppaction://hlinksldjump"/>
                        </a:rPr>
                        <a:t>10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1">
            <a:hlinkClick r:id="rId12" action="ppaction://hlinksldjump"/>
          </p:cNvPr>
          <p:cNvSpPr txBox="1">
            <a:spLocks/>
          </p:cNvSpPr>
          <p:nvPr/>
        </p:nvSpPr>
        <p:spPr>
          <a:xfrm>
            <a:off x="1403648" y="5174332"/>
            <a:ext cx="6408712" cy="3977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dirty="0" smtClean="0"/>
              <a:t>Следующий конкурс</a:t>
            </a:r>
            <a:endParaRPr lang="ru-RU" sz="2000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391816" y="2001303"/>
            <a:ext cx="6658628" cy="3771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Выберите вопрос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42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186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641492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На какое число надо разделить 2, чтобы получить 4?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378780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0,5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08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9810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№2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91680" y="2621454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Одно яйцо варят 4 минуты, сколько надо времени, чтобы сварить 5 яиц?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91680" y="4179927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4 минуты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91680" y="5209162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80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№3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641492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Какое число делится на все числа без остатка?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199965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0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71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№4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641492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Арбуз стоит 20 рублей и еще пол-арбуза. Сколько стоит арбуз?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199965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40 рублей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57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248722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№5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91680" y="2621454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Когда делимое и частное равны между собой?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91680" y="4179927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Когда делитель 1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91680" y="5209162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993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6390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№6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615596"/>
            <a:ext cx="6400800" cy="171068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3200" dirty="0" smtClean="0"/>
              <a:t>Пара лошадей пробежала 30 км. Сколько км пробежала каждая лошадь?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174069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30 км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03304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4506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268760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Вопрос №7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19672" y="2276872"/>
            <a:ext cx="6400800" cy="2075300"/>
          </a:xfrm>
        </p:spPr>
        <p:txBody>
          <a:bodyPr>
            <a:noAutofit/>
          </a:bodyPr>
          <a:lstStyle/>
          <a:p>
            <a:pPr indent="0" algn="ctr">
              <a:buNone/>
            </a:pPr>
            <a:r>
              <a:rPr lang="ru-RU" sz="3200" dirty="0" smtClean="0"/>
              <a:t>Какой знак нужно поставить между двумя двойками, чтобы получилось число больше 2, но меньше 3?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199965"/>
            <a:ext cx="6400800" cy="41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sz="2800" dirty="0" smtClean="0"/>
              <a:t>2,2</a:t>
            </a:r>
            <a:endParaRPr lang="ru-RU" sz="2800" dirty="0"/>
          </a:p>
        </p:txBody>
      </p:sp>
      <p:sp>
        <p:nvSpPr>
          <p:cNvPr id="5" name="Объект 2">
            <a:hlinkClick r:id="rId2" action="ppaction://hlinksldjump"/>
          </p:cNvPr>
          <p:cNvSpPr txBox="1">
            <a:spLocks/>
          </p:cNvSpPr>
          <p:nvPr/>
        </p:nvSpPr>
        <p:spPr>
          <a:xfrm>
            <a:off x="1619672" y="5229200"/>
            <a:ext cx="6400800" cy="486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r>
              <a:rPr lang="ru-RU" dirty="0" smtClean="0"/>
              <a:t>ВЕРНУТЬСЯ К ВОПРОСАМ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73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81</TotalTime>
  <Words>464</Words>
  <Application>Microsoft Office PowerPoint</Application>
  <PresentationFormat>Экран (4:3)</PresentationFormat>
  <Paragraphs>92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Начальная</vt:lpstr>
      <vt:lpstr>Презентация PowerPoint</vt:lpstr>
      <vt:lpstr>РАЗМИНКА</vt:lpstr>
      <vt:lpstr>Вопрос №1</vt:lpstr>
      <vt:lpstr>Вопрос №2</vt:lpstr>
      <vt:lpstr>Вопрос №3</vt:lpstr>
      <vt:lpstr>Вопрос №4</vt:lpstr>
      <vt:lpstr>Вопрос №5</vt:lpstr>
      <vt:lpstr>Вопрос №6</vt:lpstr>
      <vt:lpstr>Вопрос №7</vt:lpstr>
      <vt:lpstr>Вопрос №8</vt:lpstr>
      <vt:lpstr>Вопрос №9</vt:lpstr>
      <vt:lpstr>Вопрос №10</vt:lpstr>
      <vt:lpstr>Исторический конкурс</vt:lpstr>
      <vt:lpstr>Вопрос №1</vt:lpstr>
      <vt:lpstr>Вопрос №2</vt:lpstr>
      <vt:lpstr>Вопрос №3</vt:lpstr>
      <vt:lpstr>Вопрос №4</vt:lpstr>
      <vt:lpstr>КОНКУРС СМЕКАЛИСТЫХ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РАЗМИНКА</dc:title>
  <dc:creator>lenovo4</dc:creator>
  <cp:lastModifiedBy>lenovo4</cp:lastModifiedBy>
  <cp:revision>12</cp:revision>
  <dcterms:created xsi:type="dcterms:W3CDTF">2014-04-10T08:53:15Z</dcterms:created>
  <dcterms:modified xsi:type="dcterms:W3CDTF">2017-08-28T18:41:23Z</dcterms:modified>
</cp:coreProperties>
</file>