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gif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5680"/>
            <a:ext cx="686470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764704"/>
            <a:ext cx="9144000" cy="3168352"/>
          </a:xfrm>
          <a:noFill/>
        </p:spPr>
        <p:txBody>
          <a:bodyPr/>
          <a:lstStyle/>
          <a:p>
            <a:pPr algn="ctr"/>
            <a:r>
              <a:rPr lang="ru-RU" sz="8000" dirty="0" smtClean="0">
                <a:solidFill>
                  <a:srgbClr val="FF0000"/>
                </a:solidFill>
              </a:rPr>
              <a:t>Глобальные</a:t>
            </a:r>
            <a:r>
              <a:rPr lang="ru-RU" sz="8000" dirty="0" smtClean="0"/>
              <a:t> </a:t>
            </a:r>
            <a:r>
              <a:rPr lang="ru-RU" sz="8000" dirty="0" smtClean="0">
                <a:solidFill>
                  <a:srgbClr val="FF0000"/>
                </a:solidFill>
              </a:rPr>
              <a:t>проблемы</a:t>
            </a:r>
            <a:br>
              <a:rPr lang="ru-RU" sz="8000" dirty="0" smtClean="0">
                <a:solidFill>
                  <a:srgbClr val="FF0000"/>
                </a:solidFill>
              </a:rPr>
            </a:br>
            <a:r>
              <a:rPr lang="ru-RU" sz="8000" dirty="0" smtClean="0">
                <a:solidFill>
                  <a:srgbClr val="FF0000"/>
                </a:solidFill>
              </a:rPr>
              <a:t>челове</a:t>
            </a:r>
            <a:r>
              <a:rPr lang="ru-RU" sz="8000" dirty="0" smtClean="0">
                <a:solidFill>
                  <a:srgbClr val="FF0000"/>
                </a:solidFill>
              </a:rPr>
              <a:t>чества</a:t>
            </a:r>
            <a:endParaRPr lang="ru-RU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2857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483" y="188640"/>
            <a:ext cx="11089232" cy="924475"/>
          </a:xfrm>
        </p:spPr>
        <p:txBody>
          <a:bodyPr/>
          <a:lstStyle/>
          <a:p>
            <a:r>
              <a:rPr lang="ru-RU" sz="4400" dirty="0">
                <a:solidFill>
                  <a:schemeClr val="tx1"/>
                </a:solidFill>
                <a:latin typeface="Candara"/>
              </a:rPr>
              <a:t>Земля- маленький шар во Вселенной.</a:t>
            </a:r>
            <a:r>
              <a:rPr lang="ru-RU" sz="4400" dirty="0">
                <a:solidFill>
                  <a:schemeClr val="tx1"/>
                </a:solidFill>
              </a:rPr>
              <a:t/>
            </a:r>
            <a:br>
              <a:rPr lang="ru-RU" sz="4400" dirty="0">
                <a:solidFill>
                  <a:schemeClr val="tx1"/>
                </a:solidFill>
              </a:rPr>
            </a:b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2920" cy="609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1502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22" y="-4853"/>
            <a:ext cx="4570397" cy="3491944"/>
          </a:xfrm>
          <a:prstGeom prst="rect">
            <a:avLst/>
          </a:prstGeom>
        </p:spPr>
      </p:pic>
      <p:pic>
        <p:nvPicPr>
          <p:cNvPr id="4" name="Picture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8120" y="20795"/>
            <a:ext cx="4565880" cy="3423960"/>
          </a:xfrm>
          <a:prstGeom prst="rect">
            <a:avLst/>
          </a:prstGeom>
        </p:spPr>
      </p:pic>
      <p:pic>
        <p:nvPicPr>
          <p:cNvPr id="5" name="Picture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23" y="3487091"/>
            <a:ext cx="4570396" cy="3372480"/>
          </a:xfrm>
          <a:prstGeom prst="rect">
            <a:avLst/>
          </a:prstGeom>
        </p:spPr>
      </p:pic>
      <p:pic>
        <p:nvPicPr>
          <p:cNvPr id="6" name="Picture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78119" y="3444755"/>
            <a:ext cx="4565881" cy="341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840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059920"/>
            <a:ext cx="2473920" cy="2856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3760" y="0"/>
            <a:ext cx="4440240" cy="3672408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  <a:latin typeface="Candara"/>
              </a:rPr>
              <a:t>Вырубка лесов</a:t>
            </a: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  <a:latin typeface="Candara"/>
              </a:rPr>
              <a:t>Опустынивание земли</a:t>
            </a: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  <a:latin typeface="Candara"/>
              </a:rPr>
              <a:t>Распашка последних пригодных для земледелия площадей</a:t>
            </a: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  <a:latin typeface="Candara"/>
              </a:rPr>
              <a:t>Загрязнение вод</a:t>
            </a: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  <a:latin typeface="Candara"/>
              </a:rPr>
              <a:t>Заражение земли химикатами</a:t>
            </a: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  <a:latin typeface="Candara"/>
              </a:rPr>
              <a:t>Выбросы газов</a:t>
            </a: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  <a:latin typeface="Candara"/>
              </a:rPr>
              <a:t>Парниковый эффект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Picture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34051" y="3241082"/>
            <a:ext cx="1689480" cy="2122920"/>
          </a:xfrm>
          <a:prstGeom prst="rect">
            <a:avLst/>
          </a:prstGeom>
        </p:spPr>
      </p:pic>
      <p:pic>
        <p:nvPicPr>
          <p:cNvPr id="4" name="Picture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03760" y="3209462"/>
            <a:ext cx="2748600" cy="2086920"/>
          </a:xfrm>
          <a:prstGeom prst="rect">
            <a:avLst/>
          </a:prstGeom>
        </p:spPr>
      </p:pic>
      <p:pic>
        <p:nvPicPr>
          <p:cNvPr id="5" name="Picture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84371" y="4953960"/>
            <a:ext cx="4439160" cy="1904040"/>
          </a:xfrm>
          <a:prstGeom prst="rect">
            <a:avLst/>
          </a:prstGeom>
        </p:spPr>
      </p:pic>
      <p:pic>
        <p:nvPicPr>
          <p:cNvPr id="6" name="Picture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-2" y="4347360"/>
            <a:ext cx="4684371" cy="2481840"/>
          </a:xfrm>
          <a:prstGeom prst="rect">
            <a:avLst/>
          </a:prstGeom>
        </p:spPr>
      </p:pic>
      <p:pic>
        <p:nvPicPr>
          <p:cNvPr id="7" name="Picture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473920" y="2054880"/>
            <a:ext cx="2229480" cy="2292480"/>
          </a:xfrm>
          <a:prstGeom prst="rect">
            <a:avLst/>
          </a:prstGeom>
        </p:spPr>
      </p:pic>
      <p:pic>
        <p:nvPicPr>
          <p:cNvPr id="9" name="Picture 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-1" y="0"/>
            <a:ext cx="4684369" cy="20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3642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73000"/>
            <a:ext cx="9142920" cy="3283920"/>
          </a:xfrm>
          <a:prstGeom prst="rect">
            <a:avLst/>
          </a:prstGeom>
        </p:spPr>
      </p:pic>
      <p:pic>
        <p:nvPicPr>
          <p:cNvPr id="307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51840" cy="2380320"/>
          </a:xfrm>
          <a:prstGeom prst="rect">
            <a:avLst/>
          </a:prstGeom>
        </p:spPr>
      </p:pic>
      <p:pic>
        <p:nvPicPr>
          <p:cNvPr id="308" name="Picture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52920" y="0"/>
            <a:ext cx="1827720" cy="1327680"/>
          </a:xfrm>
          <a:prstGeom prst="rect">
            <a:avLst/>
          </a:prstGeom>
        </p:spPr>
      </p:pic>
      <p:pic>
        <p:nvPicPr>
          <p:cNvPr id="309" name="Picture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57600" y="-9720"/>
            <a:ext cx="2785320" cy="2217960"/>
          </a:xfrm>
          <a:prstGeom prst="rect">
            <a:avLst/>
          </a:prstGeom>
        </p:spPr>
      </p:pic>
      <p:pic>
        <p:nvPicPr>
          <p:cNvPr id="310" name="Picture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2346840"/>
            <a:ext cx="2693520" cy="2433960"/>
          </a:xfrm>
          <a:prstGeom prst="rect">
            <a:avLst/>
          </a:prstGeom>
        </p:spPr>
      </p:pic>
      <p:pic>
        <p:nvPicPr>
          <p:cNvPr id="311" name="Picture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01280" y="0"/>
            <a:ext cx="2331000" cy="2331000"/>
          </a:xfrm>
          <a:prstGeom prst="rect">
            <a:avLst/>
          </a:prstGeom>
        </p:spPr>
      </p:pic>
      <p:pic>
        <p:nvPicPr>
          <p:cNvPr id="312" name="Picture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68000" y="2205000"/>
            <a:ext cx="3274920" cy="1999440"/>
          </a:xfrm>
          <a:prstGeom prst="rect">
            <a:avLst/>
          </a:prstGeom>
        </p:spPr>
      </p:pic>
      <p:pic>
        <p:nvPicPr>
          <p:cNvPr id="313" name="Picture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694600" y="2346840"/>
            <a:ext cx="1827720" cy="1225080"/>
          </a:xfrm>
          <a:prstGeom prst="rect">
            <a:avLst/>
          </a:prstGeom>
        </p:spPr>
      </p:pic>
      <p:pic>
        <p:nvPicPr>
          <p:cNvPr id="314" name="Picture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309560" y="2322360"/>
            <a:ext cx="1557360" cy="124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8629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125113" cy="924475"/>
          </a:xfrm>
        </p:spPr>
        <p:txBody>
          <a:bodyPr/>
          <a:lstStyle/>
          <a:p>
            <a:r>
              <a:rPr lang="ru-RU" sz="6000" dirty="0">
                <a:solidFill>
                  <a:schemeClr val="tx1"/>
                </a:solidFill>
                <a:latin typeface="Candara"/>
              </a:rPr>
              <a:t>«Земля у нас одна</a:t>
            </a:r>
            <a:r>
              <a:rPr lang="ru-RU" sz="6000" dirty="0" smtClean="0">
                <a:solidFill>
                  <a:schemeClr val="tx1"/>
                </a:solidFill>
                <a:latin typeface="Candara"/>
              </a:rPr>
              <a:t>!»</a:t>
            </a:r>
            <a:endParaRPr lang="ru-RU" sz="60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1187" y="1713384"/>
            <a:ext cx="5209200" cy="410328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970064"/>
            <a:ext cx="3742200" cy="358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7783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63120" y="1752840"/>
            <a:ext cx="3079800" cy="2780280"/>
          </a:xfrm>
          <a:prstGeom prst="rect">
            <a:avLst/>
          </a:prstGeom>
        </p:spPr>
      </p:pic>
      <p:pic>
        <p:nvPicPr>
          <p:cNvPr id="319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02080" y="-33120"/>
            <a:ext cx="3459960" cy="2559240"/>
          </a:xfrm>
          <a:prstGeom prst="rect">
            <a:avLst/>
          </a:prstGeom>
        </p:spPr>
      </p:pic>
      <p:pic>
        <p:nvPicPr>
          <p:cNvPr id="320" name="Picture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63120" y="-33120"/>
            <a:ext cx="3079800" cy="1845720"/>
          </a:xfrm>
          <a:prstGeom prst="rect">
            <a:avLst/>
          </a:prstGeom>
        </p:spPr>
      </p:pic>
      <p:pic>
        <p:nvPicPr>
          <p:cNvPr id="321" name="Picture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2880" y="-33120"/>
            <a:ext cx="2807280" cy="2610000"/>
          </a:xfrm>
          <a:prstGeom prst="rect">
            <a:avLst/>
          </a:prstGeom>
        </p:spPr>
      </p:pic>
      <p:pic>
        <p:nvPicPr>
          <p:cNvPr id="322" name="Picture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40" y="3978360"/>
            <a:ext cx="5556240" cy="2878560"/>
          </a:xfrm>
          <a:prstGeom prst="rect">
            <a:avLst/>
          </a:prstGeom>
        </p:spPr>
      </p:pic>
      <p:pic>
        <p:nvPicPr>
          <p:cNvPr id="323" name="Picture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-2880" y="2527200"/>
            <a:ext cx="6090840" cy="1812600"/>
          </a:xfrm>
          <a:prstGeom prst="rect">
            <a:avLst/>
          </a:prstGeom>
        </p:spPr>
      </p:pic>
      <p:pic>
        <p:nvPicPr>
          <p:cNvPr id="324" name="Picture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60560" y="4344840"/>
            <a:ext cx="3582360" cy="25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6418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CustomShape 1"/>
          <p:cNvSpPr/>
          <p:nvPr/>
        </p:nvSpPr>
        <p:spPr>
          <a:xfrm>
            <a:off x="4874040" y="338760"/>
            <a:ext cx="3811680" cy="5047920"/>
          </a:xfrm>
          <a:prstGeom prst="rect">
            <a:avLst/>
          </a:prstGeom>
        </p:spPr>
      </p:sp>
      <p:sp>
        <p:nvSpPr>
          <p:cNvPr id="326" name="CustomShape 2"/>
          <p:cNvSpPr/>
          <p:nvPr/>
        </p:nvSpPr>
        <p:spPr>
          <a:xfrm>
            <a:off x="4788000" y="260640"/>
            <a:ext cx="4067280" cy="296640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r"/>
            <a:r>
              <a:rPr lang="ru-RU" dirty="0">
                <a:solidFill>
                  <a:srgbClr val="FFFFFF"/>
                </a:solidFill>
                <a:latin typeface="Candara"/>
              </a:rPr>
              <a:t>В развитых странах Европы на долю детей до 14 лет приходится 24%, а в странах Африки – 44%, на долю пожилых людей старше 59 лет в Европе – 17%, а в странах Африки – 5%. </a:t>
            </a:r>
            <a:endParaRPr dirty="0"/>
          </a:p>
        </p:txBody>
      </p:sp>
      <p:pic>
        <p:nvPicPr>
          <p:cNvPr id="327" name="Picture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92000" y="3227760"/>
            <a:ext cx="4783320" cy="3629160"/>
          </a:xfrm>
          <a:prstGeom prst="rect">
            <a:avLst/>
          </a:prstGeom>
        </p:spPr>
      </p:pic>
      <p:pic>
        <p:nvPicPr>
          <p:cNvPr id="328" name="Picture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999240"/>
            <a:ext cx="4391280" cy="2858040"/>
          </a:xfrm>
          <a:prstGeom prst="rect">
            <a:avLst/>
          </a:prstGeom>
        </p:spPr>
      </p:pic>
      <p:pic>
        <p:nvPicPr>
          <p:cNvPr id="329" name="Picture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80" y="2160"/>
            <a:ext cx="4383000" cy="415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158456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840"/>
            <a:ext cx="9538560" cy="685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1914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55"/>
            <a:ext cx="9136080" cy="685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8965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"/>
          <p:cNvSpPr/>
          <p:nvPr/>
        </p:nvSpPr>
        <p:spPr>
          <a:xfrm>
            <a:off x="0" y="1600200"/>
            <a:ext cx="7771320" cy="177840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/>
            <a:r>
              <a:rPr lang="ru-RU" sz="4400">
                <a:solidFill>
                  <a:srgbClr val="FFFFFF"/>
                </a:solidFill>
                <a:latin typeface="Candara"/>
              </a:rPr>
              <a:t>социальные</a:t>
            </a:r>
            <a:endParaRPr/>
          </a:p>
        </p:txBody>
      </p:sp>
      <p:pic>
        <p:nvPicPr>
          <p:cNvPr id="33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68000" y="4183200"/>
            <a:ext cx="3274920" cy="2484720"/>
          </a:xfrm>
          <a:prstGeom prst="rect">
            <a:avLst/>
          </a:prstGeom>
        </p:spPr>
      </p:pic>
      <p:pic>
        <p:nvPicPr>
          <p:cNvPr id="334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-6480"/>
            <a:ext cx="9142920" cy="3727440"/>
          </a:xfrm>
          <a:prstGeom prst="rect">
            <a:avLst/>
          </a:prstGeom>
        </p:spPr>
      </p:pic>
      <p:pic>
        <p:nvPicPr>
          <p:cNvPr id="335" name="Picture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57680" y="3946680"/>
            <a:ext cx="3671280" cy="2839680"/>
          </a:xfrm>
          <a:prstGeom prst="rect">
            <a:avLst/>
          </a:prstGeom>
        </p:spPr>
      </p:pic>
      <p:pic>
        <p:nvPicPr>
          <p:cNvPr id="336" name="Picture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18720" y="3721680"/>
            <a:ext cx="2875320" cy="31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1885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9360"/>
            <a:ext cx="9142920" cy="686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662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871920" y="2675520"/>
            <a:ext cx="7407360" cy="3449520"/>
          </a:xfrm>
          <a:prstGeom prst="rect">
            <a:avLst/>
          </a:prstGeom>
        </p:spPr>
      </p:sp>
      <p:sp>
        <p:nvSpPr>
          <p:cNvPr id="338" name="CustomShape 2"/>
          <p:cNvSpPr/>
          <p:nvPr/>
        </p:nvSpPr>
        <p:spPr>
          <a:xfrm>
            <a:off x="457200" y="338400"/>
            <a:ext cx="8228520" cy="1251720"/>
          </a:xfrm>
          <a:prstGeom prst="rect">
            <a:avLst/>
          </a:prstGeom>
        </p:spPr>
      </p:sp>
      <p:pic>
        <p:nvPicPr>
          <p:cNvPr id="339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456360"/>
            <a:ext cx="9142920" cy="3400560"/>
          </a:xfrm>
          <a:prstGeom prst="rect">
            <a:avLst/>
          </a:prstGeom>
        </p:spPr>
      </p:pic>
      <p:pic>
        <p:nvPicPr>
          <p:cNvPr id="340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25920" y="-94320"/>
            <a:ext cx="9168840" cy="357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8954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CustomShape 1"/>
          <p:cNvSpPr/>
          <p:nvPr/>
        </p:nvSpPr>
        <p:spPr>
          <a:xfrm>
            <a:off x="1828800" y="260640"/>
            <a:ext cx="3066480" cy="57744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r"/>
            <a:r>
              <a:rPr lang="ru-RU" sz="3200" b="1">
                <a:solidFill>
                  <a:srgbClr val="FFFFFF"/>
                </a:solidFill>
                <a:latin typeface="Candara"/>
              </a:rPr>
              <a:t>Н. Н. Баранский</a:t>
            </a:r>
            <a:endParaRPr/>
          </a:p>
        </p:txBody>
      </p:sp>
      <p:pic>
        <p:nvPicPr>
          <p:cNvPr id="342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5240" y="838800"/>
            <a:ext cx="2005560" cy="1732680"/>
          </a:xfrm>
          <a:prstGeom prst="rect">
            <a:avLst/>
          </a:prstGeom>
        </p:spPr>
      </p:pic>
      <p:pic>
        <p:nvPicPr>
          <p:cNvPr id="343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18360" y="4237920"/>
            <a:ext cx="3922200" cy="2619000"/>
          </a:xfrm>
          <a:prstGeom prst="rect">
            <a:avLst/>
          </a:prstGeom>
        </p:spPr>
      </p:pic>
      <p:pic>
        <p:nvPicPr>
          <p:cNvPr id="344" name="Picture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18360" y="0"/>
            <a:ext cx="1802160" cy="2539080"/>
          </a:xfrm>
          <a:prstGeom prst="rect">
            <a:avLst/>
          </a:prstGeom>
        </p:spPr>
      </p:pic>
      <p:pic>
        <p:nvPicPr>
          <p:cNvPr id="345" name="Picture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18360" y="2540160"/>
            <a:ext cx="3808800" cy="1807920"/>
          </a:xfrm>
          <a:prstGeom prst="rect">
            <a:avLst/>
          </a:prstGeom>
        </p:spPr>
      </p:pic>
      <p:pic>
        <p:nvPicPr>
          <p:cNvPr id="346" name="Picture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91880" y="980640"/>
            <a:ext cx="5351040" cy="2565360"/>
          </a:xfrm>
          <a:prstGeom prst="rect">
            <a:avLst/>
          </a:prstGeom>
        </p:spPr>
      </p:pic>
      <p:pic>
        <p:nvPicPr>
          <p:cNvPr id="347" name="Picture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91880" y="3547080"/>
            <a:ext cx="5351040" cy="333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14736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138920" cy="4127400"/>
          </a:xfrm>
          <a:prstGeom prst="rect">
            <a:avLst/>
          </a:prstGeom>
        </p:spPr>
      </p:pic>
      <p:pic>
        <p:nvPicPr>
          <p:cNvPr id="349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91040" y="0"/>
            <a:ext cx="5031720" cy="4127400"/>
          </a:xfrm>
          <a:prstGeom prst="rect">
            <a:avLst/>
          </a:prstGeom>
        </p:spPr>
      </p:pic>
      <p:pic>
        <p:nvPicPr>
          <p:cNvPr id="350" name="Picture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4128480"/>
            <a:ext cx="9142920" cy="28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6819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CustomShape 1"/>
          <p:cNvSpPr/>
          <p:nvPr/>
        </p:nvSpPr>
        <p:spPr>
          <a:xfrm>
            <a:off x="4857840" y="189720"/>
            <a:ext cx="3817440" cy="518292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r">
              <a:buFont typeface="Wingdings" charset="2"/>
              <a:buChar char=""/>
            </a:pPr>
            <a:r>
              <a:rPr lang="ru-RU">
                <a:solidFill>
                  <a:srgbClr val="FFFFFF"/>
                </a:solidFill>
                <a:latin typeface="Candara"/>
              </a:rPr>
              <a:t>180млрд. тонн угля</a:t>
            </a:r>
            <a:endParaRPr/>
          </a:p>
          <a:p>
            <a:pPr algn="r">
              <a:buFont typeface="Wingdings" charset="2"/>
              <a:buChar char=""/>
            </a:pPr>
            <a:r>
              <a:rPr lang="ru-RU">
                <a:solidFill>
                  <a:srgbClr val="FFFFFF"/>
                </a:solidFill>
                <a:latin typeface="Candara"/>
              </a:rPr>
              <a:t>85 млрд. тонн нефти</a:t>
            </a:r>
            <a:endParaRPr/>
          </a:p>
          <a:p>
            <a:pPr algn="r">
              <a:buFont typeface="Wingdings" charset="2"/>
              <a:buChar char=""/>
            </a:pPr>
            <a:r>
              <a:rPr lang="ru-RU">
                <a:solidFill>
                  <a:srgbClr val="FFFFFF"/>
                </a:solidFill>
                <a:latin typeface="Candara"/>
              </a:rPr>
              <a:t>40 млрд. тонн железной руды,</a:t>
            </a:r>
            <a:endParaRPr/>
          </a:p>
          <a:p>
            <a:pPr algn="r">
              <a:buFont typeface="Wingdings" charset="2"/>
              <a:buChar char=""/>
            </a:pPr>
            <a:r>
              <a:rPr lang="ru-RU">
                <a:solidFill>
                  <a:srgbClr val="FFFFFF"/>
                </a:solidFill>
                <a:latin typeface="Candara"/>
              </a:rPr>
              <a:t>1,5 млрд. тонн бокситов,</a:t>
            </a:r>
            <a:endParaRPr/>
          </a:p>
          <a:p>
            <a:pPr algn="r">
              <a:buFont typeface="Wingdings" charset="2"/>
              <a:buChar char=""/>
            </a:pPr>
            <a:r>
              <a:rPr lang="ru-RU">
                <a:solidFill>
                  <a:srgbClr val="FFFFFF"/>
                </a:solidFill>
                <a:latin typeface="Candara"/>
              </a:rPr>
              <a:t>280 млн. тонн медной руды</a:t>
            </a:r>
            <a:endParaRPr/>
          </a:p>
          <a:p>
            <a:pPr algn="r">
              <a:buFont typeface="Wingdings" charset="2"/>
              <a:buChar char=""/>
            </a:pPr>
            <a:r>
              <a:rPr lang="ru-RU">
                <a:solidFill>
                  <a:srgbClr val="FFFFFF"/>
                </a:solidFill>
                <a:latin typeface="Candara"/>
              </a:rPr>
              <a:t>100 тыс. тонн золота</a:t>
            </a:r>
            <a:endParaRPr/>
          </a:p>
          <a:p>
            <a:pPr algn="r">
              <a:buFont typeface="Wingdings" charset="2"/>
              <a:buChar char=""/>
            </a:pPr>
            <a:r>
              <a:rPr lang="ru-RU">
                <a:solidFill>
                  <a:srgbClr val="FFFFFF"/>
                </a:solidFill>
                <a:latin typeface="Candara"/>
              </a:rPr>
              <a:t>60 тыс. тонн урана</a:t>
            </a:r>
            <a:endParaRPr/>
          </a:p>
          <a:p>
            <a:pPr algn="r">
              <a:buFont typeface="Wingdings" charset="2"/>
              <a:buChar char=""/>
            </a:pPr>
            <a:r>
              <a:rPr lang="ru-RU">
                <a:solidFill>
                  <a:srgbClr val="FFFFFF"/>
                </a:solidFill>
                <a:latin typeface="Candara"/>
              </a:rPr>
              <a:t>Из этого количества на последние 30 лет приходится 50-85% всей добычи. Все минеральное сырье, извлекаемое из недр Земли за один год, заняло бы железнодорожный состав протяженностью 700 тыс. км, который мог бы 17 раз опоясать земной шар по экватору.</a:t>
            </a:r>
            <a:endParaRPr/>
          </a:p>
        </p:txBody>
      </p:sp>
      <p:sp>
        <p:nvSpPr>
          <p:cNvPr id="352" name="CustomShape 2"/>
          <p:cNvSpPr/>
          <p:nvPr/>
        </p:nvSpPr>
        <p:spPr>
          <a:xfrm>
            <a:off x="838080" y="1371600"/>
            <a:ext cx="3565080" cy="2925000"/>
          </a:xfrm>
          <a:prstGeom prst="roundRect">
            <a:avLst>
              <a:gd name="adj" fmla="val 31"/>
            </a:avLst>
          </a:prstGeom>
          <a:solidFill>
            <a:srgbClr val="31B6FD"/>
          </a:solidFill>
        </p:spPr>
        <p:txBody>
          <a:bodyPr lIns="90000" tIns="45000" rIns="90000" bIns="45000"/>
          <a:lstStyle/>
          <a:p>
            <a:pPr algn="ctr"/>
            <a:r>
              <a:rPr lang="ru-RU" sz="3200">
                <a:solidFill>
                  <a:srgbClr val="FFFFFF"/>
                </a:solidFill>
                <a:latin typeface="Candara"/>
              </a:rPr>
              <a:t>Вставка рисунка</a:t>
            </a:r>
            <a:endParaRPr/>
          </a:p>
        </p:txBody>
      </p:sp>
      <p:pic>
        <p:nvPicPr>
          <p:cNvPr id="35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976120" cy="3885120"/>
          </a:xfrm>
          <a:prstGeom prst="rect">
            <a:avLst/>
          </a:prstGeom>
        </p:spPr>
      </p:pic>
      <p:pic>
        <p:nvPicPr>
          <p:cNvPr id="354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886200"/>
            <a:ext cx="2976120" cy="2970720"/>
          </a:xfrm>
          <a:prstGeom prst="rect">
            <a:avLst/>
          </a:prstGeom>
        </p:spPr>
      </p:pic>
      <p:pic>
        <p:nvPicPr>
          <p:cNvPr id="355" name="Picture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37280" y="5373360"/>
            <a:ext cx="3905640" cy="1483560"/>
          </a:xfrm>
          <a:prstGeom prst="rect">
            <a:avLst/>
          </a:prstGeom>
        </p:spPr>
      </p:pic>
      <p:pic>
        <p:nvPicPr>
          <p:cNvPr id="356" name="Picture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61360" y="5373360"/>
            <a:ext cx="2539080" cy="1533240"/>
          </a:xfrm>
          <a:prstGeom prst="rect">
            <a:avLst/>
          </a:prstGeom>
        </p:spPr>
      </p:pic>
      <p:pic>
        <p:nvPicPr>
          <p:cNvPr id="357" name="Picture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977200" y="0"/>
            <a:ext cx="1881720" cy="1871280"/>
          </a:xfrm>
          <a:prstGeom prst="rect">
            <a:avLst/>
          </a:prstGeom>
        </p:spPr>
      </p:pic>
      <p:pic>
        <p:nvPicPr>
          <p:cNvPr id="358" name="Picture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77200" y="1872360"/>
            <a:ext cx="1881720" cy="2003400"/>
          </a:xfrm>
          <a:prstGeom prst="rect">
            <a:avLst/>
          </a:prstGeom>
        </p:spPr>
      </p:pic>
      <p:pic>
        <p:nvPicPr>
          <p:cNvPr id="359" name="Picture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961360" y="3717000"/>
            <a:ext cx="1888200" cy="165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43067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80" y="3285000"/>
            <a:ext cx="9125640" cy="3571920"/>
          </a:xfrm>
          <a:prstGeom prst="rect">
            <a:avLst/>
          </a:prstGeom>
        </p:spPr>
      </p:pic>
      <p:pic>
        <p:nvPicPr>
          <p:cNvPr id="361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2920" cy="32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9291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4788000" y="260640"/>
            <a:ext cx="4103280" cy="616932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r"/>
            <a:r>
              <a:rPr lang="ru-RU">
                <a:solidFill>
                  <a:srgbClr val="FFFFFF"/>
                </a:solidFill>
                <a:latin typeface="Candara"/>
              </a:rPr>
              <a:t>Ученые определили медицинскую норму калорийности потребляемой пищи необходимую для нормальной жизнедеятельности, в зависимости от возраста, веса, роста, пола, от характера и условий труда, быта, климатических особенностей территории, равную 2300-2600 ккал и 70 -100 г белка в сутки. В настоящее время, по данным ООН, только 1/3- человечества обеспечена питанием, имеющим достаточную калорийность и рациональную структуру. 2800 млн. чел., более 50% населения всей планеты, проживает в развивающихся странах. На долю развивающихся стран приходится лишь 33% мирового сбора зерновых, 15-20% производства мяса, молока, яиц</a:t>
            </a:r>
            <a:endParaRPr/>
          </a:p>
        </p:txBody>
      </p:sp>
      <p:sp>
        <p:nvSpPr>
          <p:cNvPr id="363" name="CustomShape 2"/>
          <p:cNvSpPr/>
          <p:nvPr/>
        </p:nvSpPr>
        <p:spPr>
          <a:xfrm>
            <a:off x="838080" y="1371600"/>
            <a:ext cx="3565080" cy="2925000"/>
          </a:xfrm>
          <a:prstGeom prst="roundRect">
            <a:avLst>
              <a:gd name="adj" fmla="val 31"/>
            </a:avLst>
          </a:prstGeom>
          <a:solidFill>
            <a:srgbClr val="31B6FD"/>
          </a:solidFill>
        </p:spPr>
        <p:txBody>
          <a:bodyPr lIns="90000" tIns="45000" rIns="90000" bIns="45000"/>
          <a:lstStyle/>
          <a:p>
            <a:pPr algn="ctr"/>
            <a:r>
              <a:rPr lang="ru-RU" sz="3200">
                <a:solidFill>
                  <a:srgbClr val="FFFFFF"/>
                </a:solidFill>
                <a:latin typeface="Candara"/>
              </a:rPr>
              <a:t>Вставка рисунка</a:t>
            </a:r>
            <a:endParaRPr/>
          </a:p>
        </p:txBody>
      </p:sp>
      <p:pic>
        <p:nvPicPr>
          <p:cNvPr id="364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000" y="193680"/>
            <a:ext cx="4715280" cy="65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3775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Picture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4400"/>
            <a:ext cx="4761360" cy="3142080"/>
          </a:xfrm>
          <a:prstGeom prst="rect">
            <a:avLst/>
          </a:prstGeom>
        </p:spPr>
      </p:pic>
      <p:pic>
        <p:nvPicPr>
          <p:cNvPr id="366" name="Picture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62080" y="2971800"/>
            <a:ext cx="4377240" cy="3872520"/>
          </a:xfrm>
          <a:prstGeom prst="rect">
            <a:avLst/>
          </a:prstGeom>
        </p:spPr>
      </p:pic>
      <p:pic>
        <p:nvPicPr>
          <p:cNvPr id="367" name="Picture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62440" y="-16560"/>
            <a:ext cx="4429080" cy="2987280"/>
          </a:xfrm>
          <a:prstGeom prst="rect">
            <a:avLst/>
          </a:prstGeom>
        </p:spPr>
      </p:pic>
      <p:pic>
        <p:nvPicPr>
          <p:cNvPr id="368" name="Picture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40" y="3128400"/>
            <a:ext cx="4761360" cy="371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3447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33120"/>
            <a:ext cx="3852000" cy="3965040"/>
          </a:xfrm>
          <a:prstGeom prst="rect">
            <a:avLst/>
          </a:prstGeom>
        </p:spPr>
      </p:pic>
      <p:pic>
        <p:nvPicPr>
          <p:cNvPr id="370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3080" y="0"/>
            <a:ext cx="5289840" cy="6856920"/>
          </a:xfrm>
          <a:prstGeom prst="rect">
            <a:avLst/>
          </a:prstGeom>
        </p:spPr>
      </p:pic>
      <p:pic>
        <p:nvPicPr>
          <p:cNvPr id="371" name="Picture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933000"/>
            <a:ext cx="3852000" cy="29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8133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12640"/>
            <a:ext cx="3921480" cy="5444280"/>
          </a:xfrm>
          <a:prstGeom prst="rect">
            <a:avLst/>
          </a:prstGeom>
        </p:spPr>
      </p:pic>
      <p:pic>
        <p:nvPicPr>
          <p:cNvPr id="373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22560" y="-15480"/>
            <a:ext cx="5220360" cy="3656520"/>
          </a:xfrm>
          <a:prstGeom prst="rect">
            <a:avLst/>
          </a:prstGeom>
        </p:spPr>
      </p:pic>
      <p:pic>
        <p:nvPicPr>
          <p:cNvPr id="374" name="Picture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12960" y="-90720"/>
            <a:ext cx="1973160" cy="2142000"/>
          </a:xfrm>
          <a:prstGeom prst="rect">
            <a:avLst/>
          </a:prstGeom>
        </p:spPr>
      </p:pic>
      <p:pic>
        <p:nvPicPr>
          <p:cNvPr id="375" name="Picture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61280" y="-90720"/>
            <a:ext cx="1960200" cy="2142000"/>
          </a:xfrm>
          <a:prstGeom prst="rect">
            <a:avLst/>
          </a:prstGeom>
        </p:spPr>
      </p:pic>
      <p:pic>
        <p:nvPicPr>
          <p:cNvPr id="376" name="Picture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15000" y="3642120"/>
            <a:ext cx="5227920" cy="32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2293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804840"/>
            <a:ext cx="9142920" cy="3052080"/>
          </a:xfrm>
          <a:prstGeom prst="rect">
            <a:avLst/>
          </a:prstGeom>
        </p:spPr>
      </p:pic>
      <p:pic>
        <p:nvPicPr>
          <p:cNvPr id="378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9360" y="0"/>
            <a:ext cx="5078880" cy="3808800"/>
          </a:xfrm>
          <a:prstGeom prst="rect">
            <a:avLst/>
          </a:prstGeom>
        </p:spPr>
      </p:pic>
      <p:pic>
        <p:nvPicPr>
          <p:cNvPr id="379" name="Picture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70600" y="0"/>
            <a:ext cx="4072320" cy="38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4040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7117180" cy="1470025"/>
          </a:xfrm>
        </p:spPr>
        <p:txBody>
          <a:bodyPr/>
          <a:lstStyle/>
          <a:p>
            <a:r>
              <a:rPr lang="ru-RU" dirty="0" smtClean="0"/>
              <a:t>Цели: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340768"/>
            <a:ext cx="8820472" cy="5328592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"/>
            </a:pPr>
            <a:r>
              <a:rPr lang="ru-RU" sz="2800" dirty="0">
                <a:solidFill>
                  <a:srgbClr val="073E87"/>
                </a:solidFill>
                <a:latin typeface="Candara"/>
              </a:rPr>
              <a:t>обобщить и систематизировать знания о глобальных проблемах человечества, их сущности, причинах возникновения и путей решения каждой из этих проблем;</a:t>
            </a:r>
            <a:endParaRPr lang="ru-RU" sz="2800" dirty="0"/>
          </a:p>
          <a:p>
            <a:pPr>
              <a:buFont typeface="Wingdings" charset="2"/>
              <a:buChar char=""/>
            </a:pPr>
            <a:r>
              <a:rPr lang="ru-RU" sz="2800" dirty="0">
                <a:solidFill>
                  <a:srgbClr val="073E87"/>
                </a:solidFill>
                <a:latin typeface="Candara"/>
              </a:rPr>
              <a:t>научить обосновывать главную мировоззренческую идею темы «Ядерная война не может быть средством достижения целей».</a:t>
            </a:r>
            <a:endParaRPr lang="ru-RU" sz="2800" dirty="0"/>
          </a:p>
          <a:p>
            <a:r>
              <a:rPr lang="ru-RU" sz="2800" dirty="0">
                <a:solidFill>
                  <a:srgbClr val="073E87"/>
                </a:solidFill>
                <a:latin typeface="Candara"/>
              </a:rPr>
              <a:t>                    Средства обучения: </a:t>
            </a:r>
            <a:endParaRPr lang="ru-RU" sz="2800" dirty="0"/>
          </a:p>
          <a:p>
            <a:pPr>
              <a:buFont typeface="Wingdings" charset="2"/>
              <a:buChar char=""/>
            </a:pPr>
            <a:r>
              <a:rPr lang="ru-RU" sz="2800" dirty="0">
                <a:solidFill>
                  <a:srgbClr val="073E87"/>
                </a:solidFill>
                <a:latin typeface="Candara"/>
              </a:rPr>
              <a:t>карты (политическая – мира, «экологические проблемы» видеофильм «Природная среда. Состояние и контроль», дополнительные материалы к уроку.</a:t>
            </a:r>
            <a:endParaRPr lang="ru-RU" sz="2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846373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27160" y="4840560"/>
            <a:ext cx="4415760" cy="2016360"/>
          </a:xfrm>
          <a:prstGeom prst="rect">
            <a:avLst/>
          </a:prstGeom>
        </p:spPr>
      </p:pic>
      <p:pic>
        <p:nvPicPr>
          <p:cNvPr id="381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48400" y="2967480"/>
            <a:ext cx="4394520" cy="2094480"/>
          </a:xfrm>
          <a:prstGeom prst="rect">
            <a:avLst/>
          </a:prstGeom>
        </p:spPr>
      </p:pic>
      <p:pic>
        <p:nvPicPr>
          <p:cNvPr id="382" name="Picture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6680" y="0"/>
            <a:ext cx="4617360" cy="2995920"/>
          </a:xfrm>
          <a:prstGeom prst="rect">
            <a:avLst/>
          </a:prstGeom>
        </p:spPr>
      </p:pic>
      <p:pic>
        <p:nvPicPr>
          <p:cNvPr id="383" name="Picture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2997000"/>
            <a:ext cx="4761360" cy="3859920"/>
          </a:xfrm>
          <a:prstGeom prst="rect">
            <a:avLst/>
          </a:prstGeom>
        </p:spPr>
      </p:pic>
      <p:pic>
        <p:nvPicPr>
          <p:cNvPr id="384" name="Picture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-23040" y="0"/>
            <a:ext cx="4605120" cy="299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83106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ustomShape 1"/>
          <p:cNvSpPr/>
          <p:nvPr/>
        </p:nvSpPr>
        <p:spPr>
          <a:xfrm>
            <a:off x="871920" y="2675520"/>
            <a:ext cx="7407360" cy="3449520"/>
          </a:xfrm>
          <a:prstGeom prst="rect">
            <a:avLst/>
          </a:prstGeom>
        </p:spPr>
      </p:sp>
      <p:sp>
        <p:nvSpPr>
          <p:cNvPr id="386" name="CustomShape 2"/>
          <p:cNvSpPr/>
          <p:nvPr/>
        </p:nvSpPr>
        <p:spPr>
          <a:xfrm>
            <a:off x="457200" y="338400"/>
            <a:ext cx="8228520" cy="1251720"/>
          </a:xfrm>
          <a:prstGeom prst="rect">
            <a:avLst/>
          </a:prstGeom>
        </p:spPr>
      </p:sp>
      <p:pic>
        <p:nvPicPr>
          <p:cNvPr id="387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60"/>
            <a:ext cx="9142920" cy="3846960"/>
          </a:xfrm>
          <a:prstGeom prst="rect">
            <a:avLst/>
          </a:prstGeom>
        </p:spPr>
      </p:pic>
      <p:pic>
        <p:nvPicPr>
          <p:cNvPr id="388" name="Picture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7920" y="3850200"/>
            <a:ext cx="9150840" cy="300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99870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CustomShape 1"/>
          <p:cNvSpPr/>
          <p:nvPr/>
        </p:nvSpPr>
        <p:spPr>
          <a:xfrm>
            <a:off x="6336000" y="188640"/>
            <a:ext cx="2591280" cy="501732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r"/>
            <a:r>
              <a:rPr lang="ru-RU" b="1">
                <a:solidFill>
                  <a:srgbClr val="FFFFFF"/>
                </a:solidFill>
                <a:latin typeface="Candara"/>
              </a:rPr>
              <a:t>Морское хозяйства включает в себя:</a:t>
            </a:r>
            <a:endParaRPr/>
          </a:p>
          <a:p>
            <a:pPr algn="r">
              <a:buFont typeface="Wingdings" charset="2"/>
              <a:buChar char=""/>
            </a:pPr>
            <a:r>
              <a:rPr lang="ru-RU" b="1">
                <a:solidFill>
                  <a:srgbClr val="FFFFFF"/>
                </a:solidFill>
                <a:latin typeface="Candara"/>
              </a:rPr>
              <a:t>Добывающую и обрабатывающую промышленность</a:t>
            </a:r>
            <a:endParaRPr/>
          </a:p>
          <a:p>
            <a:pPr algn="r">
              <a:buFont typeface="Wingdings" charset="2"/>
              <a:buChar char=""/>
            </a:pPr>
            <a:r>
              <a:rPr lang="ru-RU" b="1">
                <a:solidFill>
                  <a:srgbClr val="FFFFFF"/>
                </a:solidFill>
                <a:latin typeface="Candara"/>
              </a:rPr>
              <a:t>Энергетику</a:t>
            </a:r>
            <a:endParaRPr/>
          </a:p>
          <a:p>
            <a:pPr algn="r">
              <a:buFont typeface="Wingdings" charset="2"/>
              <a:buChar char=""/>
            </a:pPr>
            <a:r>
              <a:rPr lang="ru-RU" b="1">
                <a:solidFill>
                  <a:srgbClr val="FFFFFF"/>
                </a:solidFill>
                <a:latin typeface="Candara"/>
              </a:rPr>
              <a:t>Рыболовство</a:t>
            </a:r>
            <a:endParaRPr/>
          </a:p>
          <a:p>
            <a:pPr algn="r">
              <a:buFont typeface="Wingdings" charset="2"/>
              <a:buChar char=""/>
            </a:pPr>
            <a:r>
              <a:rPr lang="ru-RU" b="1">
                <a:solidFill>
                  <a:srgbClr val="FFFFFF"/>
                </a:solidFill>
                <a:latin typeface="Candara"/>
              </a:rPr>
              <a:t>Транспорт</a:t>
            </a:r>
            <a:endParaRPr/>
          </a:p>
          <a:p>
            <a:pPr algn="r">
              <a:buFont typeface="Wingdings" charset="2"/>
              <a:buChar char=""/>
            </a:pPr>
            <a:r>
              <a:rPr lang="ru-RU" b="1">
                <a:solidFill>
                  <a:srgbClr val="FFFFFF"/>
                </a:solidFill>
                <a:latin typeface="Candara"/>
              </a:rPr>
              <a:t>Торговлю</a:t>
            </a:r>
            <a:endParaRPr/>
          </a:p>
          <a:p>
            <a:pPr algn="r">
              <a:buFont typeface="Wingdings" charset="2"/>
              <a:buChar char=""/>
            </a:pPr>
            <a:r>
              <a:rPr lang="ru-RU" b="1">
                <a:solidFill>
                  <a:srgbClr val="FFFFFF"/>
                </a:solidFill>
                <a:latin typeface="Candara"/>
              </a:rPr>
              <a:t>Рекреацию</a:t>
            </a:r>
            <a:endParaRPr/>
          </a:p>
          <a:p>
            <a:pPr algn="r">
              <a:buFont typeface="Wingdings" charset="2"/>
              <a:buChar char=""/>
            </a:pPr>
            <a:r>
              <a:rPr lang="ru-RU" b="1">
                <a:solidFill>
                  <a:srgbClr val="FFFFFF"/>
                </a:solidFill>
                <a:latin typeface="Candara"/>
              </a:rPr>
              <a:t>Туризм</a:t>
            </a:r>
            <a:endParaRPr/>
          </a:p>
          <a:p>
            <a:pPr algn="r"/>
            <a:endParaRPr/>
          </a:p>
        </p:txBody>
      </p:sp>
      <p:pic>
        <p:nvPicPr>
          <p:cNvPr id="390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592000"/>
            <a:ext cx="3311280" cy="1799280"/>
          </a:xfrm>
          <a:prstGeom prst="rect">
            <a:avLst/>
          </a:prstGeom>
        </p:spPr>
      </p:pic>
      <p:pic>
        <p:nvPicPr>
          <p:cNvPr id="391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10560" y="4881960"/>
            <a:ext cx="3024720" cy="1975320"/>
          </a:xfrm>
          <a:prstGeom prst="rect">
            <a:avLst/>
          </a:prstGeom>
        </p:spPr>
      </p:pic>
      <p:pic>
        <p:nvPicPr>
          <p:cNvPr id="392" name="Picture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12000" y="38520"/>
            <a:ext cx="3039120" cy="2624760"/>
          </a:xfrm>
          <a:prstGeom prst="rect">
            <a:avLst/>
          </a:prstGeom>
        </p:spPr>
      </p:pic>
      <p:pic>
        <p:nvPicPr>
          <p:cNvPr id="393" name="Picture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15840" y="4392000"/>
            <a:ext cx="3325680" cy="2465280"/>
          </a:xfrm>
          <a:prstGeom prst="rect">
            <a:avLst/>
          </a:prstGeom>
        </p:spPr>
      </p:pic>
      <p:pic>
        <p:nvPicPr>
          <p:cNvPr id="394" name="Picture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12000" y="2664000"/>
            <a:ext cx="3023280" cy="2217240"/>
          </a:xfrm>
          <a:prstGeom prst="rect">
            <a:avLst/>
          </a:prstGeom>
        </p:spPr>
      </p:pic>
      <p:pic>
        <p:nvPicPr>
          <p:cNvPr id="395" name="Picture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-1440" y="27360"/>
            <a:ext cx="3312720" cy="256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60239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79640" y="4722840"/>
            <a:ext cx="1871280" cy="2159280"/>
          </a:xfrm>
          <a:prstGeom prst="rect">
            <a:avLst/>
          </a:prstGeom>
        </p:spPr>
      </p:pic>
      <p:pic>
        <p:nvPicPr>
          <p:cNvPr id="397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96000" y="4711320"/>
            <a:ext cx="3366360" cy="2159280"/>
          </a:xfrm>
          <a:prstGeom prst="rect">
            <a:avLst/>
          </a:prstGeom>
        </p:spPr>
      </p:pic>
      <p:pic>
        <p:nvPicPr>
          <p:cNvPr id="398" name="Picture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4722840"/>
            <a:ext cx="1978560" cy="2131920"/>
          </a:xfrm>
          <a:prstGeom prst="rect">
            <a:avLst/>
          </a:prstGeom>
        </p:spPr>
      </p:pic>
      <p:pic>
        <p:nvPicPr>
          <p:cNvPr id="399" name="Picture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567680" cy="2635920"/>
          </a:xfrm>
          <a:prstGeom prst="rect">
            <a:avLst/>
          </a:prstGeom>
        </p:spPr>
      </p:pic>
      <p:pic>
        <p:nvPicPr>
          <p:cNvPr id="400" name="Picture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64000" y="4722840"/>
            <a:ext cx="2375280" cy="2159280"/>
          </a:xfrm>
          <a:prstGeom prst="rect">
            <a:avLst/>
          </a:prstGeom>
        </p:spPr>
      </p:pic>
      <p:pic>
        <p:nvPicPr>
          <p:cNvPr id="401" name="Picture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68760" y="0"/>
            <a:ext cx="4574160" cy="2635920"/>
          </a:xfrm>
          <a:prstGeom prst="rect">
            <a:avLst/>
          </a:prstGeom>
        </p:spPr>
      </p:pic>
      <p:pic>
        <p:nvPicPr>
          <p:cNvPr id="402" name="Picture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2637000"/>
            <a:ext cx="4567680" cy="2073240"/>
          </a:xfrm>
          <a:prstGeom prst="rect">
            <a:avLst/>
          </a:prstGeom>
        </p:spPr>
      </p:pic>
      <p:pic>
        <p:nvPicPr>
          <p:cNvPr id="403" name="Picture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568760" y="2637000"/>
            <a:ext cx="4593960" cy="209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38641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8000" y="0"/>
            <a:ext cx="9160920" cy="4507920"/>
          </a:xfrm>
          <a:prstGeom prst="rect">
            <a:avLst/>
          </a:prstGeom>
        </p:spPr>
      </p:pic>
      <p:pic>
        <p:nvPicPr>
          <p:cNvPr id="405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11880" y="4509000"/>
            <a:ext cx="4631040" cy="2347920"/>
          </a:xfrm>
          <a:prstGeom prst="rect">
            <a:avLst/>
          </a:prstGeom>
        </p:spPr>
      </p:pic>
      <p:pic>
        <p:nvPicPr>
          <p:cNvPr id="406" name="Picture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800" y="4509000"/>
            <a:ext cx="4520880" cy="234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90119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069000"/>
            <a:ext cx="5211720" cy="3787920"/>
          </a:xfrm>
          <a:prstGeom prst="rect">
            <a:avLst/>
          </a:prstGeom>
        </p:spPr>
      </p:pic>
      <p:pic>
        <p:nvPicPr>
          <p:cNvPr id="408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48000" y="0"/>
            <a:ext cx="3994920" cy="3067920"/>
          </a:xfrm>
          <a:prstGeom prst="rect">
            <a:avLst/>
          </a:prstGeom>
        </p:spPr>
      </p:pic>
      <p:pic>
        <p:nvPicPr>
          <p:cNvPr id="409" name="Picture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146920" cy="3067920"/>
          </a:xfrm>
          <a:prstGeom prst="rect">
            <a:avLst/>
          </a:prstGeom>
        </p:spPr>
      </p:pic>
      <p:pic>
        <p:nvPicPr>
          <p:cNvPr id="410" name="Picture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48000" y="3069000"/>
            <a:ext cx="3994920" cy="378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65418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0" y="1600200"/>
            <a:ext cx="7771320" cy="177840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endParaRPr/>
          </a:p>
          <a:p>
            <a:pPr algn="ctr"/>
            <a:endParaRPr/>
          </a:p>
        </p:txBody>
      </p:sp>
      <p:pic>
        <p:nvPicPr>
          <p:cNvPr id="412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0080" y="-27360"/>
            <a:ext cx="9153000" cy="688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3592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685800" y="620640"/>
            <a:ext cx="7771320" cy="136692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 algn="ctr"/>
            <a:r>
              <a:rPr lang="ru-RU" sz="4400">
                <a:solidFill>
                  <a:srgbClr val="FFFFFF"/>
                </a:solidFill>
                <a:latin typeface="Candara"/>
              </a:rPr>
              <a:t>Домашнее задание:</a:t>
            </a:r>
            <a:endParaRPr/>
          </a:p>
        </p:txBody>
      </p:sp>
      <p:sp>
        <p:nvSpPr>
          <p:cNvPr id="414" name="CustomShape 2"/>
          <p:cNvSpPr/>
          <p:nvPr/>
        </p:nvSpPr>
        <p:spPr>
          <a:xfrm>
            <a:off x="251520" y="2133000"/>
            <a:ext cx="8640960" cy="4320336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ru-RU" sz="2800" dirty="0" smtClean="0">
                <a:solidFill>
                  <a:srgbClr val="FFFFFF"/>
                </a:solidFill>
                <a:latin typeface="Candara"/>
              </a:rPr>
              <a:t>Прочитай выражения и подумай над ними:</a:t>
            </a:r>
            <a:endParaRPr sz="2800" dirty="0"/>
          </a:p>
          <a:p>
            <a:pPr algn="ctr"/>
            <a:r>
              <a:rPr lang="ru-RU" sz="2800" dirty="0">
                <a:solidFill>
                  <a:srgbClr val="FFFFFF"/>
                </a:solidFill>
                <a:latin typeface="Candara"/>
              </a:rPr>
              <a:t>1. «Все мы пассажиры одного корабля по имени «Земля», значит пересесть из него просто некуда». (Антуан де </a:t>
            </a:r>
            <a:r>
              <a:rPr lang="ru-RU" sz="2800" dirty="0" err="1">
                <a:solidFill>
                  <a:srgbClr val="FFFFFF"/>
                </a:solidFill>
                <a:latin typeface="Candara"/>
              </a:rPr>
              <a:t>Сент</a:t>
            </a:r>
            <a:r>
              <a:rPr lang="ru-RU" sz="2800" dirty="0">
                <a:solidFill>
                  <a:srgbClr val="FFFFFF"/>
                </a:solidFill>
                <a:latin typeface="Candara"/>
              </a:rPr>
              <a:t> - Экзюпери)</a:t>
            </a:r>
            <a:endParaRPr sz="2800" dirty="0"/>
          </a:p>
          <a:p>
            <a:pPr algn="ctr"/>
            <a:endParaRPr sz="2800" dirty="0"/>
          </a:p>
          <a:p>
            <a:pPr algn="ctr"/>
            <a:r>
              <a:rPr lang="ru-RU" sz="2800" dirty="0">
                <a:solidFill>
                  <a:srgbClr val="FFFFFF"/>
                </a:solidFill>
                <a:latin typeface="Candara"/>
              </a:rPr>
              <a:t>2. Мы унаследовали Землю от наших предков. Мы берем ее взаймы у наших потомков!  А как думаешь ты?</a:t>
            </a:r>
            <a:endParaRPr sz="2800" dirty="0"/>
          </a:p>
          <a:p>
            <a:pPr algn="ctr"/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06075673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CustomShape 1"/>
          <p:cNvSpPr/>
          <p:nvPr/>
        </p:nvSpPr>
        <p:spPr>
          <a:xfrm>
            <a:off x="871920" y="2205000"/>
            <a:ext cx="7407360" cy="331128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 sz="3200" dirty="0">
                <a:solidFill>
                  <a:srgbClr val="073E87"/>
                </a:solidFill>
                <a:latin typeface="Candara"/>
              </a:rPr>
              <a:t>Результаты опроса учащихся </a:t>
            </a:r>
            <a:r>
              <a:rPr lang="ru-RU" sz="3200" dirty="0" smtClean="0">
                <a:solidFill>
                  <a:srgbClr val="073E87"/>
                </a:solidFill>
                <a:latin typeface="Candara"/>
              </a:rPr>
              <a:t>11 </a:t>
            </a:r>
            <a:r>
              <a:rPr lang="ru-RU" sz="3200" dirty="0">
                <a:solidFill>
                  <a:srgbClr val="073E87"/>
                </a:solidFill>
                <a:latin typeface="Candara"/>
              </a:rPr>
              <a:t>классов о проведении урока конференции «Глобальные проблемы человечества»:</a:t>
            </a:r>
            <a:endParaRPr dirty="0"/>
          </a:p>
        </p:txBody>
      </p:sp>
      <p:sp>
        <p:nvSpPr>
          <p:cNvPr id="416" name="CustomShape 2"/>
          <p:cNvSpPr/>
          <p:nvPr/>
        </p:nvSpPr>
        <p:spPr>
          <a:xfrm>
            <a:off x="457200" y="338400"/>
            <a:ext cx="8228520" cy="125172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/>
            <a:r>
              <a:rPr lang="ru-RU" sz="4400">
                <a:solidFill>
                  <a:srgbClr val="FFFFFF"/>
                </a:solidFill>
                <a:latin typeface="Candara"/>
              </a:rPr>
              <a:t>Заключение: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431604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CustomShape 1"/>
          <p:cNvSpPr/>
          <p:nvPr/>
        </p:nvSpPr>
        <p:spPr>
          <a:xfrm>
            <a:off x="0" y="404664"/>
            <a:ext cx="8964488" cy="6192688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 u="sng" dirty="0" smtClean="0">
                <a:solidFill>
                  <a:srgbClr val="073E87"/>
                </a:solidFill>
                <a:latin typeface="Candara"/>
              </a:rPr>
              <a:t> </a:t>
            </a:r>
            <a:r>
              <a:rPr lang="ru-RU" sz="2000" u="sng" dirty="0">
                <a:latin typeface="Candara"/>
              </a:rPr>
              <a:t>Вопрос: «Что вам дала новая форма организации учебы</a:t>
            </a:r>
            <a:r>
              <a:rPr lang="ru-RU" sz="2000" u="sng" dirty="0" smtClean="0">
                <a:latin typeface="Candara"/>
              </a:rPr>
              <a:t>?»</a:t>
            </a:r>
            <a:endParaRPr sz="2000" dirty="0"/>
          </a:p>
          <a:p>
            <a:pPr>
              <a:buFont typeface="Symbol"/>
              <a:buChar char=""/>
            </a:pPr>
            <a:r>
              <a:rPr lang="ru-RU" sz="2000" dirty="0">
                <a:latin typeface="Candara"/>
              </a:rPr>
              <a:t>сам регулирую темп работы – 86%</a:t>
            </a:r>
            <a:endParaRPr sz="2000" dirty="0"/>
          </a:p>
          <a:p>
            <a:pPr>
              <a:buFont typeface="Symbol"/>
              <a:buChar char=""/>
            </a:pPr>
            <a:r>
              <a:rPr lang="ru-RU" sz="2000" dirty="0">
                <a:latin typeface="Candara"/>
              </a:rPr>
              <a:t>чаще общаюсь с преподавателем во время урока – 72%</a:t>
            </a:r>
            <a:endParaRPr sz="2000" dirty="0"/>
          </a:p>
          <a:p>
            <a:pPr>
              <a:buFont typeface="Symbol"/>
              <a:buChar char=""/>
            </a:pPr>
            <a:r>
              <a:rPr lang="ru-RU" sz="2000" dirty="0">
                <a:latin typeface="Candara"/>
              </a:rPr>
              <a:t>чаще приходится помогать и объяснять другим – 90%</a:t>
            </a:r>
            <a:endParaRPr sz="2000" dirty="0"/>
          </a:p>
          <a:p>
            <a:pPr>
              <a:buFont typeface="Symbol"/>
              <a:buChar char=""/>
            </a:pPr>
            <a:r>
              <a:rPr lang="ru-RU" sz="2000" dirty="0">
                <a:latin typeface="Candara"/>
              </a:rPr>
              <a:t>больше приходится добывать знания самому, без помощи учителя – 90%</a:t>
            </a:r>
            <a:endParaRPr sz="2000" dirty="0"/>
          </a:p>
          <a:p>
            <a:pPr>
              <a:buFont typeface="Symbol"/>
              <a:buChar char=""/>
            </a:pPr>
            <a:r>
              <a:rPr lang="ru-RU" sz="2000" dirty="0">
                <a:latin typeface="Candara"/>
              </a:rPr>
              <a:t>чаще приходится оценивать знания самому – 100%</a:t>
            </a:r>
            <a:endParaRPr sz="2000" dirty="0"/>
          </a:p>
          <a:p>
            <a:pPr>
              <a:buFont typeface="Symbol"/>
              <a:buChar char=""/>
            </a:pPr>
            <a:r>
              <a:rPr lang="ru-RU" sz="2000" dirty="0">
                <a:latin typeface="Candara"/>
              </a:rPr>
              <a:t>чаще приходится оценивать знания других – 100%</a:t>
            </a:r>
            <a:endParaRPr sz="2000" dirty="0"/>
          </a:p>
          <a:p>
            <a:pPr>
              <a:buFont typeface="Symbol"/>
              <a:buChar char=""/>
            </a:pPr>
            <a:r>
              <a:rPr lang="ru-RU" sz="2000" dirty="0">
                <a:latin typeface="Candara"/>
              </a:rPr>
              <a:t>больше приходится работать во время занятий – 100%</a:t>
            </a:r>
            <a:endParaRPr sz="2000" dirty="0"/>
          </a:p>
          <a:p>
            <a:pPr>
              <a:buFont typeface="Symbol"/>
              <a:buChar char=""/>
            </a:pPr>
            <a:r>
              <a:rPr lang="ru-RU" sz="2000" dirty="0">
                <a:latin typeface="Candara"/>
              </a:rPr>
              <a:t>улучшилось качество знаний – 75%</a:t>
            </a:r>
            <a:endParaRPr sz="2000" dirty="0"/>
          </a:p>
          <a:p>
            <a:r>
              <a:rPr lang="ru-RU" sz="2000" u="sng" dirty="0">
                <a:latin typeface="Candara"/>
              </a:rPr>
              <a:t> </a:t>
            </a:r>
            <a:r>
              <a:rPr lang="ru-RU" sz="2000" u="sng" dirty="0" smtClean="0">
                <a:latin typeface="Candara"/>
              </a:rPr>
              <a:t>Результативность </a:t>
            </a:r>
            <a:r>
              <a:rPr lang="ru-RU" sz="2000" u="sng" dirty="0">
                <a:latin typeface="Candara"/>
              </a:rPr>
              <a:t>применения активных нетрадиционных форм обучения можно проследить по следующим фактам (данные МБОУ </a:t>
            </a:r>
            <a:r>
              <a:rPr lang="ru-RU" sz="2000" u="sng" dirty="0" smtClean="0">
                <a:latin typeface="Candara"/>
              </a:rPr>
              <a:t>СОШ№36):</a:t>
            </a:r>
            <a:endParaRPr sz="2000" dirty="0"/>
          </a:p>
          <a:p>
            <a:pPr>
              <a:buFont typeface="Candara"/>
              <a:buAutoNum type="arabicPeriod"/>
            </a:pPr>
            <a:r>
              <a:rPr lang="ru-RU" sz="2000" dirty="0">
                <a:latin typeface="Candara"/>
              </a:rPr>
              <a:t>вырос уровень сложности исследовательских работ учащихся по географии (качество выполняемых рефератов, докладов, сообщений);</a:t>
            </a:r>
            <a:endParaRPr sz="2000" dirty="0"/>
          </a:p>
          <a:p>
            <a:pPr>
              <a:buFont typeface="Candara"/>
              <a:buAutoNum type="arabicPeriod"/>
            </a:pPr>
            <a:r>
              <a:rPr lang="ru-RU" sz="2000" dirty="0">
                <a:latin typeface="Candara"/>
              </a:rPr>
              <a:t>повысился уровень </a:t>
            </a:r>
            <a:r>
              <a:rPr lang="ru-RU" sz="2000" dirty="0" err="1">
                <a:latin typeface="Candara"/>
              </a:rPr>
              <a:t>обученности</a:t>
            </a:r>
            <a:r>
              <a:rPr lang="ru-RU" sz="2000" dirty="0">
                <a:latin typeface="Candara"/>
              </a:rPr>
              <a:t> учащихся, о чем свидетельствуют итоги учебных периодов (качественная успеваемость в 10-11 классах составляет 80%, уровень </a:t>
            </a:r>
            <a:r>
              <a:rPr lang="ru-RU" sz="2000" dirty="0" err="1" smtClean="0">
                <a:latin typeface="Candara"/>
              </a:rPr>
              <a:t>обученности</a:t>
            </a:r>
            <a:r>
              <a:rPr lang="ru-RU" sz="2000" dirty="0" smtClean="0">
                <a:latin typeface="Candara"/>
              </a:rPr>
              <a:t> </a:t>
            </a:r>
            <a:r>
              <a:rPr lang="ru-RU" sz="2000" dirty="0">
                <a:latin typeface="Candara"/>
              </a:rPr>
              <a:t>72</a:t>
            </a:r>
            <a:r>
              <a:rPr lang="ru-RU" sz="2000" dirty="0" smtClean="0">
                <a:latin typeface="Candara"/>
              </a:rPr>
              <a:t>%);</a:t>
            </a:r>
            <a:endParaRPr sz="2000" dirty="0"/>
          </a:p>
          <a:p>
            <a:pPr>
              <a:buFont typeface="Candara"/>
              <a:buAutoNum type="arabicPeriod"/>
            </a:pPr>
            <a:r>
              <a:rPr lang="ru-RU" sz="2000" dirty="0">
                <a:latin typeface="Candara"/>
              </a:rPr>
              <a:t>возрос познавательный интерес к предмету, что подтверждает </a:t>
            </a:r>
            <a:r>
              <a:rPr lang="ru-RU" sz="2000" dirty="0" smtClean="0">
                <a:latin typeface="Candara"/>
              </a:rPr>
              <a:t>анкетирование.</a:t>
            </a:r>
            <a:endParaRPr sz="2000" dirty="0"/>
          </a:p>
        </p:txBody>
      </p:sp>
      <p:sp>
        <p:nvSpPr>
          <p:cNvPr id="418" name="CustomShape 2"/>
          <p:cNvSpPr/>
          <p:nvPr/>
        </p:nvSpPr>
        <p:spPr>
          <a:xfrm>
            <a:off x="467544" y="-243408"/>
            <a:ext cx="8228520" cy="748037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/>
            <a:r>
              <a:rPr lang="ru-RU" sz="3200" dirty="0" smtClean="0">
                <a:latin typeface="Candara"/>
              </a:rPr>
              <a:t>Анкета</a:t>
            </a:r>
            <a:r>
              <a:rPr lang="ru-RU" sz="3200" dirty="0" smtClean="0">
                <a:solidFill>
                  <a:srgbClr val="FFFFFF"/>
                </a:solidFill>
                <a:latin typeface="Candara"/>
              </a:rPr>
              <a:t> </a:t>
            </a:r>
            <a:r>
              <a:rPr lang="ru-RU" sz="3200" dirty="0" smtClean="0">
                <a:latin typeface="Candara"/>
              </a:rPr>
              <a:t>№1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xmlns="" val="23565549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8388424" cy="1470025"/>
          </a:xfrm>
        </p:spPr>
        <p:txBody>
          <a:bodyPr/>
          <a:lstStyle/>
          <a:p>
            <a:r>
              <a:rPr lang="ru-RU" dirty="0" smtClean="0"/>
              <a:t>Способы и типы обучения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700808"/>
            <a:ext cx="8424936" cy="475252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"/>
            </a:pPr>
            <a:r>
              <a:rPr lang="ru-RU" dirty="0">
                <a:solidFill>
                  <a:srgbClr val="073E87"/>
                </a:solidFill>
                <a:latin typeface="Candara"/>
              </a:rPr>
              <a:t> </a:t>
            </a:r>
            <a:r>
              <a:rPr lang="ru-RU" sz="2800" dirty="0">
                <a:solidFill>
                  <a:srgbClr val="073E87"/>
                </a:solidFill>
                <a:latin typeface="Candara"/>
              </a:rPr>
              <a:t>по источникам знаний: словесный, наглядный;</a:t>
            </a:r>
            <a:endParaRPr lang="ru-RU" sz="2800" dirty="0"/>
          </a:p>
          <a:p>
            <a:pPr>
              <a:buFont typeface="Wingdings" charset="2"/>
              <a:buChar char=""/>
            </a:pPr>
            <a:r>
              <a:rPr lang="ru-RU" sz="2800" dirty="0">
                <a:solidFill>
                  <a:srgbClr val="073E87"/>
                </a:solidFill>
                <a:latin typeface="Candara"/>
              </a:rPr>
              <a:t> по типу познавательной деятельности: частично-поисковый;</a:t>
            </a:r>
            <a:endParaRPr lang="ru-RU" sz="2800" dirty="0"/>
          </a:p>
          <a:p>
            <a:pPr>
              <a:buFont typeface="Wingdings" charset="2"/>
              <a:buChar char=""/>
            </a:pPr>
            <a:r>
              <a:rPr lang="ru-RU" sz="2800" dirty="0">
                <a:solidFill>
                  <a:srgbClr val="073E87"/>
                </a:solidFill>
                <a:latin typeface="Candara"/>
              </a:rPr>
              <a:t> по логике передачи: индуктивный (от частного к общему – итоговая таблица);</a:t>
            </a:r>
            <a:endParaRPr lang="ru-RU" sz="2800" dirty="0"/>
          </a:p>
          <a:p>
            <a:pPr>
              <a:buFont typeface="Wingdings" charset="2"/>
              <a:buChar char=""/>
            </a:pPr>
            <a:r>
              <a:rPr lang="ru-RU" sz="2800" dirty="0">
                <a:solidFill>
                  <a:srgbClr val="073E87"/>
                </a:solidFill>
                <a:latin typeface="Candara"/>
              </a:rPr>
              <a:t> бинарное сочетание со стороны учителя: объяснительно – побуждающий, со стороны учащихся: частично-поисковый(учитель-ученик-учитель).</a:t>
            </a:r>
            <a:endParaRPr lang="ru-RU" sz="2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611080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CustomShap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buFont typeface="Symbol"/>
              <a:buChar char=""/>
            </a:pPr>
            <a:r>
              <a:rPr lang="ru-RU" sz="2000" u="sng" dirty="0">
                <a:latin typeface="Candara"/>
              </a:rPr>
              <a:t>Вопрос: Комфортно ли ты себя чувствовал на уроке?</a:t>
            </a:r>
            <a:endParaRPr sz="2000" dirty="0"/>
          </a:p>
          <a:p>
            <a:endParaRPr sz="2000" dirty="0"/>
          </a:p>
          <a:p>
            <a:pPr>
              <a:buFont typeface="Symbol"/>
              <a:buChar char=""/>
            </a:pPr>
            <a:r>
              <a:rPr lang="ru-RU" sz="2000" dirty="0">
                <a:latin typeface="Candara"/>
              </a:rPr>
              <a:t>Да – 95%</a:t>
            </a:r>
            <a:endParaRPr sz="2000" dirty="0"/>
          </a:p>
          <a:p>
            <a:pPr>
              <a:buFont typeface="Symbol"/>
              <a:buChar char=""/>
            </a:pPr>
            <a:r>
              <a:rPr lang="ru-RU" sz="2000" dirty="0">
                <a:latin typeface="Candara"/>
              </a:rPr>
              <a:t>Нет – 5%</a:t>
            </a:r>
            <a:endParaRPr sz="2000" dirty="0"/>
          </a:p>
          <a:p>
            <a:endParaRPr sz="2000" dirty="0"/>
          </a:p>
          <a:p>
            <a:r>
              <a:rPr lang="ru-RU" sz="2000" dirty="0">
                <a:latin typeface="Candara"/>
              </a:rPr>
              <a:t>        </a:t>
            </a:r>
            <a:r>
              <a:rPr lang="ru-RU" sz="2000" u="sng" dirty="0">
                <a:latin typeface="Candara"/>
              </a:rPr>
              <a:t>Вопрос: Ты сегодня был:</a:t>
            </a:r>
            <a:endParaRPr sz="2000" dirty="0"/>
          </a:p>
          <a:p>
            <a:endParaRPr sz="2000" dirty="0"/>
          </a:p>
          <a:p>
            <a:pPr>
              <a:buFont typeface="Symbol"/>
              <a:buChar char=""/>
            </a:pPr>
            <a:r>
              <a:rPr lang="ru-RU" sz="2000" dirty="0">
                <a:latin typeface="Candara"/>
              </a:rPr>
              <a:t>консультантом – 60%</a:t>
            </a:r>
            <a:endParaRPr sz="2000" dirty="0"/>
          </a:p>
          <a:p>
            <a:pPr>
              <a:buFont typeface="Symbol"/>
              <a:buChar char=""/>
            </a:pPr>
            <a:r>
              <a:rPr lang="ru-RU" sz="2000" dirty="0">
                <a:latin typeface="Candara"/>
              </a:rPr>
              <a:t>консультировался – 40%</a:t>
            </a:r>
            <a:endParaRPr sz="2000" dirty="0"/>
          </a:p>
          <a:p>
            <a:endParaRPr sz="2000" dirty="0"/>
          </a:p>
          <a:p>
            <a:r>
              <a:rPr lang="ru-RU" sz="2000" dirty="0">
                <a:latin typeface="Candara"/>
              </a:rPr>
              <a:t>       </a:t>
            </a:r>
            <a:r>
              <a:rPr lang="ru-RU" sz="2000" u="sng" dirty="0">
                <a:latin typeface="Candara"/>
              </a:rPr>
              <a:t>Вопрос: Повлияла ли на тебя работа в группе или ты предпочитаешь работать один?</a:t>
            </a:r>
            <a:endParaRPr sz="2000" dirty="0"/>
          </a:p>
          <a:p>
            <a:endParaRPr sz="2000" dirty="0"/>
          </a:p>
          <a:p>
            <a:pPr>
              <a:buFont typeface="Symbol"/>
              <a:buChar char=""/>
            </a:pPr>
            <a:r>
              <a:rPr lang="ru-RU" sz="2000" dirty="0">
                <a:latin typeface="Candara"/>
              </a:rPr>
              <a:t>да (в группе) – 80%</a:t>
            </a:r>
            <a:endParaRPr sz="2000" dirty="0"/>
          </a:p>
          <a:p>
            <a:pPr>
              <a:buFont typeface="Symbol"/>
              <a:buChar char=""/>
            </a:pPr>
            <a:r>
              <a:rPr lang="ru-RU" sz="2000" dirty="0">
                <a:latin typeface="Candara"/>
              </a:rPr>
              <a:t>нет (один) – 20%</a:t>
            </a:r>
            <a:endParaRPr sz="2000" dirty="0"/>
          </a:p>
          <a:p>
            <a:r>
              <a:rPr lang="ru-RU" sz="2000" dirty="0">
                <a:latin typeface="Candara"/>
              </a:rPr>
              <a:t>   </a:t>
            </a:r>
            <a:endParaRPr sz="2000" dirty="0"/>
          </a:p>
          <a:p>
            <a:r>
              <a:rPr lang="ru-RU" sz="2000" dirty="0">
                <a:latin typeface="Candara"/>
              </a:rPr>
              <a:t>      </a:t>
            </a:r>
            <a:r>
              <a:rPr lang="ru-RU" sz="2000" u="sng" dirty="0">
                <a:latin typeface="Candara"/>
              </a:rPr>
              <a:t>Вопрос: Когда ты больше устал?</a:t>
            </a:r>
            <a:endParaRPr sz="2000" dirty="0"/>
          </a:p>
          <a:p>
            <a:endParaRPr sz="2000" dirty="0"/>
          </a:p>
          <a:p>
            <a:pPr>
              <a:buFont typeface="Symbol"/>
              <a:buChar char=""/>
            </a:pPr>
            <a:r>
              <a:rPr lang="ru-RU" sz="2000" dirty="0">
                <a:latin typeface="Candara"/>
              </a:rPr>
              <a:t>на традиционном уроке – 85%</a:t>
            </a:r>
            <a:endParaRPr sz="2000" dirty="0"/>
          </a:p>
          <a:p>
            <a:pPr>
              <a:buFont typeface="Symbol"/>
              <a:buChar char=""/>
            </a:pPr>
            <a:r>
              <a:rPr lang="ru-RU" sz="2000" dirty="0">
                <a:latin typeface="Candara"/>
              </a:rPr>
              <a:t>на нетрадиционном – 15%</a:t>
            </a:r>
            <a:endParaRPr sz="2000" dirty="0"/>
          </a:p>
          <a:p>
            <a:r>
              <a:rPr lang="ru-RU" sz="2000" dirty="0">
                <a:latin typeface="Candara"/>
              </a:rPr>
              <a:t> </a:t>
            </a:r>
            <a:endParaRPr sz="2000" dirty="0"/>
          </a:p>
          <a:p>
            <a:r>
              <a:rPr lang="ru-RU" sz="2000" dirty="0">
                <a:latin typeface="Candara"/>
              </a:rPr>
              <a:t>     </a:t>
            </a:r>
            <a:r>
              <a:rPr lang="ru-RU" sz="2000" u="sng" dirty="0">
                <a:latin typeface="Candara"/>
              </a:rPr>
              <a:t>Вопрос: Ты лично достиг цели?</a:t>
            </a:r>
            <a:endParaRPr sz="2000" dirty="0"/>
          </a:p>
          <a:p>
            <a:endParaRPr sz="2000" dirty="0"/>
          </a:p>
          <a:p>
            <a:pPr>
              <a:buFont typeface="Symbol"/>
              <a:buChar char=""/>
            </a:pPr>
            <a:r>
              <a:rPr lang="ru-RU" sz="2000" dirty="0">
                <a:latin typeface="Candara"/>
              </a:rPr>
              <a:t>да – 100</a:t>
            </a:r>
            <a:r>
              <a:rPr lang="ru-RU" sz="2000" dirty="0" smtClean="0">
                <a:latin typeface="Candara"/>
              </a:rPr>
              <a:t>%</a:t>
            </a:r>
            <a:endParaRPr sz="2000" dirty="0"/>
          </a:p>
        </p:txBody>
      </p:sp>
      <p:sp>
        <p:nvSpPr>
          <p:cNvPr id="420" name="CustomShape 2"/>
          <p:cNvSpPr/>
          <p:nvPr/>
        </p:nvSpPr>
        <p:spPr>
          <a:xfrm>
            <a:off x="871920" y="-747464"/>
            <a:ext cx="7817940" cy="1107704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/>
            <a:r>
              <a:rPr lang="ru-RU" sz="3600" dirty="0">
                <a:latin typeface="Candara"/>
              </a:rPr>
              <a:t>Анкета №2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xmlns="" val="20249159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260648"/>
            <a:ext cx="4824536" cy="6253067"/>
          </a:xfrm>
        </p:spPr>
        <p:txBody>
          <a:bodyPr/>
          <a:lstStyle/>
          <a:p>
            <a:r>
              <a:rPr lang="ru-RU" sz="2400" dirty="0">
                <a:solidFill>
                  <a:srgbClr val="073E87"/>
                </a:solidFill>
                <a:latin typeface="Candara"/>
              </a:rPr>
              <a:t>Много нас – людей на  белом свете.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073E87"/>
                </a:solidFill>
                <a:latin typeface="Candara"/>
              </a:rPr>
              <a:t>Маются серьёзные умы: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073E87"/>
                </a:solidFill>
                <a:latin typeface="Candara"/>
              </a:rPr>
              <a:t>В этой жизни, в этой круговерти,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073E87"/>
                </a:solidFill>
                <a:latin typeface="Candara"/>
              </a:rPr>
              <a:t>Сумасшедшие, расплодились мы!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073E87"/>
                </a:solidFill>
                <a:latin typeface="Candara"/>
              </a:rPr>
              <a:t>Бьют демографические взрывы,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073E87"/>
                </a:solidFill>
                <a:latin typeface="Candara"/>
              </a:rPr>
              <a:t>Сохнут реки, и чернеет наст,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073E87"/>
                </a:solidFill>
                <a:latin typeface="Candara"/>
              </a:rPr>
              <a:t>Города вступают, как нарывы.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073E87"/>
                </a:solidFill>
                <a:latin typeface="Candara"/>
              </a:rPr>
              <a:t>Очень много, слишком много нас!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073E87"/>
                </a:solidFill>
                <a:latin typeface="Candara"/>
              </a:rPr>
              <a:t>Много нас. Ученый бомбу хвалит.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073E87"/>
                </a:solidFill>
                <a:latin typeface="Candara"/>
              </a:rPr>
              <a:t>Много нас. Эсминец рвёт волну.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073E87"/>
                </a:solidFill>
                <a:latin typeface="Candara"/>
              </a:rPr>
              <a:t>Много!..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073E87"/>
                </a:solidFill>
                <a:latin typeface="Candara"/>
              </a:rPr>
              <a:t>Только всё-таки не хватит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073E87"/>
                </a:solidFill>
                <a:latin typeface="Candara"/>
              </a:rPr>
              <a:t>Нас – людей на новую войну.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073E87"/>
                </a:solidFill>
                <a:latin typeface="Candara"/>
              </a:rPr>
              <a:t>Роберт </a:t>
            </a:r>
            <a:r>
              <a:rPr lang="ru-RU" sz="2400" dirty="0" smtClean="0">
                <a:solidFill>
                  <a:srgbClr val="073E87"/>
                </a:solidFill>
                <a:latin typeface="Candara"/>
              </a:rPr>
              <a:t>Рождественский</a:t>
            </a:r>
            <a:endParaRPr lang="ru-RU" sz="2400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4088" y="188640"/>
            <a:ext cx="3592440" cy="515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323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Candara"/>
              </a:rPr>
              <a:t>В. И. Вернадский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5640" y="1701720"/>
            <a:ext cx="3902760" cy="515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3018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Candara"/>
              </a:rPr>
              <a:t>Заметное ухудшение состояния окружающей среды.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2334" y="1806575"/>
            <a:ext cx="6079332" cy="4052888"/>
          </a:xfrm>
        </p:spPr>
      </p:pic>
    </p:spTree>
    <p:extLst>
      <p:ext uri="{BB962C8B-B14F-4D97-AF65-F5344CB8AC3E}">
        <p14:creationId xmlns:p14="http://schemas.microsoft.com/office/powerpoint/2010/main" xmlns="" val="2477151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748" y="692696"/>
            <a:ext cx="4176465" cy="5921628"/>
          </a:xfrm>
        </p:spPr>
        <p:txBody>
          <a:bodyPr/>
          <a:lstStyle/>
          <a:p>
            <a:pPr algn="r"/>
            <a:r>
              <a:rPr lang="ru-RU" dirty="0">
                <a:solidFill>
                  <a:srgbClr val="073E87"/>
                </a:solidFill>
                <a:latin typeface="Candara"/>
              </a:rPr>
              <a:t>Раньше природа устрашала человека, а теперь человек устрашает природу.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73E87"/>
                </a:solidFill>
                <a:latin typeface="Candara"/>
              </a:rPr>
              <a:t>Жак-Ив-Кусто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68160" y="1268760"/>
            <a:ext cx="4875840" cy="43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6402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788024" cy="6858000"/>
          </a:xfrm>
        </p:spPr>
        <p:txBody>
          <a:bodyPr/>
          <a:lstStyle/>
          <a:p>
            <a:r>
              <a:rPr lang="ru-RU" sz="2000" dirty="0">
                <a:solidFill>
                  <a:srgbClr val="073E87"/>
                </a:solidFill>
                <a:latin typeface="Candara"/>
              </a:rPr>
              <a:t>Пресная вода планеты составляет всего около 3% от общих запасов воды, причем ¾ пресной воды заморожено в Арктике и Антарктике, 1/5 часть составляет подземные воды, и лишь 1% циркулирует в реках, озёрах, болотах, плывет над Землей в виде облаков. Запасы пресной воды незначительны и составляют около 30 млн. куб. км. Примерно 40% человечества чувствует «водный голод», 60%  суши занимают аридные(пустынные) и полупустынные земли.  По статистике в некоторых районах земли 80% всех болезней вызваны недоброкачественной водой.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48064" y="404664"/>
            <a:ext cx="3994856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5139920"/>
      </p:ext>
    </p:extLst>
  </p:cSld>
  <p:clrMapOvr>
    <a:masterClrMapping/>
  </p:clrMapOvr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30</TotalTime>
  <Words>845</Words>
  <Application>Microsoft Office PowerPoint</Application>
  <PresentationFormat>Экран (4:3)</PresentationFormat>
  <Paragraphs>86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Spring</vt:lpstr>
      <vt:lpstr>Глобальные проблемы человечества</vt:lpstr>
      <vt:lpstr>Слайд 2</vt:lpstr>
      <vt:lpstr>Цели: </vt:lpstr>
      <vt:lpstr>Способы и типы обучения</vt:lpstr>
      <vt:lpstr>Много нас – людей на  белом свете. Маются серьёзные умы: В этой жизни, в этой круговерти, Сумасшедшие, расплодились мы! Бьют демографические взрывы, Сохнут реки, и чернеет наст, Города вступают, как нарывы. Очень много, слишком много нас! Много нас. Ученый бомбу хвалит. Много нас. Эсминец рвёт волну. Много!.. Только всё-таки не хватит Нас – людей на новую войну.  Роберт Рождественский</vt:lpstr>
      <vt:lpstr>В. И. Вернадский </vt:lpstr>
      <vt:lpstr>Заметное ухудшение состояния окружающей среды.</vt:lpstr>
      <vt:lpstr>Раньше природа устрашала человека, а теперь человек устрашает природу.  Жак-Ив-Кусто </vt:lpstr>
      <vt:lpstr>Пресная вода планеты составляет всего около 3% от общих запасов воды, причем ¾ пресной воды заморожено в Арктике и Антарктике, 1/5 часть составляет подземные воды, и лишь 1% циркулирует в реках, озёрах, болотах, плывет над Землей в виде облаков. Запасы пресной воды незначительны и составляют около 30 млн. куб. км. Примерно 40% человечества чувствует «водный голод», 60%  суши занимают аридные(пустынные) и полупустынные земли.  По статистике в некоторых районах земли 80% всех болезней вызваны недоброкачественной водой. </vt:lpstr>
      <vt:lpstr>Земля- маленький шар во Вселенной. </vt:lpstr>
      <vt:lpstr>Слайд 11</vt:lpstr>
      <vt:lpstr>Вырубка лесов Опустынивание земли Распашка последних пригодных для земледелия площадей Загрязнение вод Заражение земли химикатами Выбросы газов Парниковый эффект </vt:lpstr>
      <vt:lpstr>Слайд 13</vt:lpstr>
      <vt:lpstr>«Земля у нас одна!»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Мировые проблемы</dc:title>
  <dc:creator>Алеша</dc:creator>
  <cp:lastModifiedBy>Elena</cp:lastModifiedBy>
  <cp:revision>5</cp:revision>
  <dcterms:created xsi:type="dcterms:W3CDTF">2015-01-02T15:09:00Z</dcterms:created>
  <dcterms:modified xsi:type="dcterms:W3CDTF">2015-01-02T22:58:23Z</dcterms:modified>
</cp:coreProperties>
</file>