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sldIdLst>
    <p:sldId id="313" r:id="rId2"/>
    <p:sldId id="315" r:id="rId3"/>
    <p:sldId id="425" r:id="rId4"/>
    <p:sldId id="426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408" r:id="rId15"/>
    <p:sldId id="409" r:id="rId16"/>
    <p:sldId id="410" r:id="rId17"/>
    <p:sldId id="411" r:id="rId18"/>
    <p:sldId id="412" r:id="rId19"/>
    <p:sldId id="413" r:id="rId20"/>
    <p:sldId id="420" r:id="rId21"/>
    <p:sldId id="421" r:id="rId22"/>
    <p:sldId id="423" r:id="rId23"/>
    <p:sldId id="416" r:id="rId24"/>
    <p:sldId id="401" r:id="rId25"/>
    <p:sldId id="399" r:id="rId26"/>
    <p:sldId id="402" r:id="rId27"/>
    <p:sldId id="403" r:id="rId28"/>
    <p:sldId id="397" r:id="rId29"/>
    <p:sldId id="376" r:id="rId30"/>
    <p:sldId id="424" r:id="rId31"/>
    <p:sldId id="3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0000"/>
    <a:srgbClr val="E3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BC4B5-79E0-4777-BADD-419104BF0726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D9C2D-4E40-486E-BF95-51FA175FD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0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D9C2D-4E40-486E-BF95-51FA175FD06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0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3369410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КНИГА ПАМЯТИ</a:t>
            </a:r>
          </a:p>
          <a:p>
            <a:pPr algn="ctr"/>
            <a:r>
              <a:rPr lang="ru-RU" sz="2400" dirty="0"/>
              <a:t>муниципальное бюджетное общеобразовательное учреждение</a:t>
            </a:r>
          </a:p>
          <a:p>
            <a:pPr algn="ctr"/>
            <a:r>
              <a:rPr lang="ru-RU" sz="2400" dirty="0"/>
              <a:t>«Школа № 36 с углубленным изучением отдельных предметов»</a:t>
            </a:r>
          </a:p>
          <a:p>
            <a:pPr algn="ctr"/>
            <a:r>
              <a:rPr lang="ru-RU" sz="2400" dirty="0"/>
              <a:t>городского округа Самара</a:t>
            </a:r>
          </a:p>
          <a:p>
            <a:r>
              <a:rPr lang="ru-RU" sz="2400" dirty="0"/>
              <a:t> </a:t>
            </a:r>
          </a:p>
          <a:p>
            <a:pPr algn="ctr"/>
            <a:endParaRPr lang="ru-RU" sz="20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6530" y="3369410"/>
            <a:ext cx="4714876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48713" y="5445224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Ксенофонтова Мария Федоровна  (1919)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785926"/>
            <a:ext cx="2786082" cy="350046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528" y="6021288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Вероники и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Дарьи 9в 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1" descr="C:\Users\-\Desktop\Бессмертный полк\ФОТО\Ксенофонтова Мария Федоровна и Дубинкин Михаил Иванович.jpg"/>
          <p:cNvPicPr>
            <a:picLocks noChangeAspect="1" noChangeArrowheads="1"/>
          </p:cNvPicPr>
          <p:nvPr/>
        </p:nvPicPr>
        <p:blipFill>
          <a:blip r:embed="rId2" cstate="print"/>
          <a:srcRect t="4387" r="2500"/>
          <a:stretch>
            <a:fillRect/>
          </a:stretch>
        </p:blipFill>
        <p:spPr bwMode="auto">
          <a:xfrm>
            <a:off x="251520" y="1124744"/>
            <a:ext cx="2808312" cy="47079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16016" y="112474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Саратовская область, г. Пугачев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242088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148478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Фронтовая медсестра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636912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Мария Федоровна была призвана на фронт медицинской сестрой по окончании  медицинского училища в сентябре 1941 года.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Войну закончила в Венгрии в сентябре 1945 года. После войны работала хирургической медсестрой в поликлинике города Самара.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Прожила долгую жизнь - 90 лет.</a:t>
            </a:r>
          </a:p>
          <a:p>
            <a:pPr algn="just"/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429000"/>
            <a:ext cx="5715040" cy="2592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Терентий Федорович воевал с июля 1941 года.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19 февраля 1944 года  был тяжело ранен в бою. Лечился в госпитале до апреля 1945 года.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 Долгое время считался убитым: в деревне Заполье (Ленинградская область) даже есть могила с его именем. Однако, герой прожил до 1984 года.</a:t>
            </a:r>
          </a:p>
          <a:p>
            <a:pPr algn="just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Заборников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Терентий Федорович (1909)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528" y="594928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Ширабоковой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Вероники 9б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3250" name="Picture 2" descr="C:\Users\-\Downloads\20200506_225624.jpg"/>
          <p:cNvPicPr>
            <a:picLocks noChangeAspect="1" noChangeArrowheads="1"/>
          </p:cNvPicPr>
          <p:nvPr/>
        </p:nvPicPr>
        <p:blipFill>
          <a:blip r:embed="rId2" cstate="print"/>
          <a:srcRect t="654" r="11765"/>
          <a:stretch>
            <a:fillRect/>
          </a:stretch>
        </p:blipFill>
        <p:spPr bwMode="auto">
          <a:xfrm rot="5400000">
            <a:off x="-540568" y="2060848"/>
            <a:ext cx="4320480" cy="27363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932040" y="148478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286 стрелковая дивизия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206084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Рядовой, стрелок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6056" y="242088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Тяжелое ранение в бою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270892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Февраль 1944 года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01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Завьялов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Николай Зиновьевич (1924)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2987824" y="980728"/>
          <a:ext cx="5832648" cy="2003018"/>
        </p:xfrm>
        <a:graphic>
          <a:graphicData uri="http://schemas.openxmlformats.org/drawingml/2006/table">
            <a:tbl>
              <a:tblPr/>
              <a:tblGrid>
                <a:gridCol w="2164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3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звание 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2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517232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Серовой Полины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C:\Users\днс\Pictures\2015-04-15 0\0 5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 r="8442" b="1961"/>
          <a:stretch>
            <a:fillRect/>
          </a:stretch>
        </p:blipFill>
        <p:spPr bwMode="auto">
          <a:xfrm>
            <a:off x="323528" y="1556792"/>
            <a:ext cx="2448272" cy="3096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932040" y="98072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с. </a:t>
            </a:r>
            <a:r>
              <a:rPr lang="ru-RU" sz="1400" dirty="0" err="1" smtClean="0"/>
              <a:t>Кочкарлей</a:t>
            </a:r>
            <a:r>
              <a:rPr lang="ru-RU" sz="1400" dirty="0" smtClean="0"/>
              <a:t>, Ульяновской области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206084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Гвардии красноармеец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83560" y="148478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14-й Гвардейский Стрелковый корпус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2492896"/>
            <a:ext cx="5715040" cy="28563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Николай Зиновьевич ушел на фронт в сентябре 1942г.. Был старшим разведчиком взвода разведки отдельной батареи командующей артиллерии 14-го Гвардейского Стрелкового корпуса. В 1944г. Награжден Орденом Красной Звезды и Орденом Отечественной войны </a:t>
            </a:r>
            <a:r>
              <a:rPr lang="en-US" sz="1800" dirty="0" smtClean="0">
                <a:solidFill>
                  <a:schemeClr val="tx1"/>
                </a:solidFill>
              </a:rPr>
              <a:t>II</a:t>
            </a:r>
            <a:r>
              <a:rPr lang="ru-RU" sz="1800" dirty="0" smtClean="0">
                <a:solidFill>
                  <a:schemeClr val="tx1"/>
                </a:solidFill>
              </a:rPr>
              <a:t> степени.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51203" name="Picture 3" descr="C:\Users\-\Desktop\Бессмертный полк\материалы БП\Серова П 9в  Подвиг народа\filterimage (1).jpg"/>
          <p:cNvPicPr>
            <a:picLocks noChangeAspect="1" noChangeArrowheads="1"/>
          </p:cNvPicPr>
          <p:nvPr/>
        </p:nvPicPr>
        <p:blipFill>
          <a:blip r:embed="rId3" cstate="print"/>
          <a:srcRect l="4016" t="55250" b="10101"/>
          <a:stretch>
            <a:fillRect/>
          </a:stretch>
        </p:blipFill>
        <p:spPr bwMode="auto">
          <a:xfrm>
            <a:off x="3059832" y="4149080"/>
            <a:ext cx="5616624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0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429000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Мамонин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Николай Иванович (1922)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517232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Серовой Полины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2226" name="Picture 2" descr="C:\Users\-\Desktop\Бессмертный полк\материалы БП\Серова П 9в  Подвиг народа\Фото Деда.jpg"/>
          <p:cNvPicPr>
            <a:picLocks noChangeAspect="1" noChangeArrowheads="1"/>
          </p:cNvPicPr>
          <p:nvPr/>
        </p:nvPicPr>
        <p:blipFill>
          <a:blip r:embed="rId2" cstate="print"/>
          <a:srcRect l="7992" t="2168" r="6756"/>
          <a:stretch>
            <a:fillRect/>
          </a:stretch>
        </p:blipFill>
        <p:spPr bwMode="auto">
          <a:xfrm>
            <a:off x="251520" y="1340768"/>
            <a:ext cx="2559618" cy="36088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932040" y="112474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Г. Куйбышев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0032" y="148478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133 Отдельный батальон связи 30 Стрелкового корпуса, старший радист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206084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Младший сержант</a:t>
            </a:r>
            <a:endParaRPr lang="ru-RU" sz="1400" dirty="0"/>
          </a:p>
        </p:txBody>
      </p:sp>
      <p:pic>
        <p:nvPicPr>
          <p:cNvPr id="52227" name="Picture 3" descr="C:\Users\-\Desktop\Бессмертный полк\материалы БП\Серова П 9в  Подвиг народа\filterimage.jpg"/>
          <p:cNvPicPr>
            <a:picLocks noChangeAspect="1" noChangeArrowheads="1"/>
          </p:cNvPicPr>
          <p:nvPr/>
        </p:nvPicPr>
        <p:blipFill>
          <a:blip r:embed="rId3" cstate="print"/>
          <a:srcRect l="-817" t="55250" b="3510"/>
          <a:stretch>
            <a:fillRect/>
          </a:stretch>
        </p:blipFill>
        <p:spPr bwMode="auto">
          <a:xfrm>
            <a:off x="2987824" y="2852936"/>
            <a:ext cx="5976664" cy="3600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75856" y="2420888"/>
            <a:ext cx="55446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400" dirty="0" smtClean="0"/>
              <a:t>Награжден орденом Красной Звезды, медалью «За боевые заслуги»</a:t>
            </a:r>
          </a:p>
          <a:p>
            <a:pPr fontAlgn="ctr"/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8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3356992"/>
            <a:ext cx="5688632" cy="24963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Дмитрий Тимофеевич участвовал в боях за освобождение Варшавы, Берлина.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Награжден орденом Красной Звезды, медалями «За отвагу», «За взятие Берлина», «За взятие Варшавы» и  другими. Был ранен. С осколком снаряда у сердца прожил всю оставшуюся жизнь.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Коробков Дмитрий Тимофеевич (1914)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85926"/>
            <a:ext cx="2016224" cy="350046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733256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Еремеевой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Екатерины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5058" name="Picture 2" descr="C:\Users\-\Desktop\Бессмертный полк\материалы БП\Еремеева Катя 9в\20200430_191651.jpg"/>
          <p:cNvPicPr>
            <a:picLocks noChangeAspect="1" noChangeArrowheads="1"/>
          </p:cNvPicPr>
          <p:nvPr/>
        </p:nvPicPr>
        <p:blipFill>
          <a:blip r:embed="rId2" cstate="print"/>
          <a:srcRect l="7067" t="12201" r="61200" b="61550"/>
          <a:stretch>
            <a:fillRect/>
          </a:stretch>
        </p:blipFill>
        <p:spPr bwMode="auto">
          <a:xfrm>
            <a:off x="323528" y="1628800"/>
            <a:ext cx="2537562" cy="37317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88024" y="112474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Г. Николаевск, Царицынской губернии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155679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1-й Белорусский фронт, 21 минометная бригада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2060848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Старший лейтенант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2420888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Демобилизация по окончании войны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3429000"/>
            <a:ext cx="5941324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Николай Петрович был призван на военную службу в 1942 году на Воронежский фронт.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Был тяжело ранен в боях под Сталинградом.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Неоднократно выполнял сложные задания по взятию «языка» в тылу врага.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Второе ранение получил в 1945 году в Германии.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Награжден орденом Славы </a:t>
            </a:r>
            <a:r>
              <a:rPr lang="en-US" sz="2000" dirty="0" smtClean="0">
                <a:solidFill>
                  <a:schemeClr val="tx1"/>
                </a:solidFill>
              </a:rPr>
              <a:t>III </a:t>
            </a:r>
            <a:r>
              <a:rPr lang="ru-RU" sz="2000" dirty="0" smtClean="0">
                <a:solidFill>
                  <a:schemeClr val="tx1"/>
                </a:solidFill>
              </a:rPr>
              <a:t>степени, орденом Отечественной войны, медалью «За отвагу» и другими наградами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Лабутин Николай Петрович (1922)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924944"/>
            <a:ext cx="864096" cy="194421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звание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выбытия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733256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Еремеевой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Екатерины 9в 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6082" name="Picture 2" descr="C:\Users\-\Downloads\20200506_192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999" y="2277326"/>
            <a:ext cx="3817331" cy="2232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16016" y="1052736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Чувашская АССР, </a:t>
            </a:r>
            <a:r>
              <a:rPr lang="ru-RU" sz="1400" dirty="0" err="1" smtClean="0"/>
              <a:t>Шемуршинский</a:t>
            </a:r>
            <a:r>
              <a:rPr lang="ru-RU" sz="1400" dirty="0" smtClean="0"/>
              <a:t> район, д. Русские </a:t>
            </a:r>
            <a:r>
              <a:rPr lang="ru-RU" sz="1400" dirty="0" err="1" smtClean="0"/>
              <a:t>Чукалы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155679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1-й Украинский фронт, 4-я отдельная </a:t>
            </a:r>
            <a:r>
              <a:rPr lang="ru-RU" sz="1400" dirty="0" err="1" smtClean="0"/>
              <a:t>мото</a:t>
            </a:r>
            <a:r>
              <a:rPr lang="ru-RU" sz="1400" dirty="0" smtClean="0"/>
              <a:t> разведывательная рота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206084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сержант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88024" y="2420888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Демобилизация по окончании войны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996952"/>
            <a:ext cx="5715040" cy="3384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Абрам Лукьянович был призван в ряды Красной Армии в 1940 году после окончания школы.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Когда началась Великая Отечественная война, был отправлен на Западный фронт.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В 1942 году проходит учебу в Днепропетровском артиллерийском училище. В 1943 году направлен на Карельский фронт, где ему доверяют командовать артиллерийским полком.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В 1944 году в составе Украинского фронта освобождал Будапешт. Там для него и закончилась война. Награжден орденом Красной Звезды, многими медалями.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Зверев Абрам Лукьянович (1920)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выбытия  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805264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Мартышиной Анастасии 6б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7106" name="Picture 2" descr="C:\Users\-\Desktop\Бессмертный полк\материалы БП\Мартышина Настя 6б\20200430_192112.jpg"/>
          <p:cNvPicPr>
            <a:picLocks noChangeAspect="1" noChangeArrowheads="1"/>
          </p:cNvPicPr>
          <p:nvPr/>
        </p:nvPicPr>
        <p:blipFill>
          <a:blip r:embed="rId2" cstate="print"/>
          <a:srcRect l="16400" t="9130" r="46360" b="60500"/>
          <a:stretch>
            <a:fillRect/>
          </a:stretch>
        </p:blipFill>
        <p:spPr bwMode="auto">
          <a:xfrm>
            <a:off x="323528" y="1196752"/>
            <a:ext cx="2736304" cy="39672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88024" y="148478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Украинский фронт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206084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Гвардии лейтенант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242088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демобилизация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429000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После окончания школы Михаил Павлович был призван в Красную Армию. Когда началась война, был отправлен на фронт. В одном из первых сражений ему снарядом оторвало руку. Лечение было длительным.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После войны работал учителем начальных классов. Вместе с супругой Еленой воспитали шестерых детей.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Мартышин Михаил Павлович (1921)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звание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выбытия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6021288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Мартышиной Анастасии 6б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213285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Рядовой красноармеец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1124744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Село </a:t>
            </a:r>
            <a:r>
              <a:rPr lang="ru-RU" sz="1400" dirty="0" err="1" smtClean="0"/>
              <a:t>Соболевское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242088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Тяжелое ранение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155679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Пехотные войска</a:t>
            </a:r>
            <a:endParaRPr lang="ru-RU" sz="1400" dirty="0"/>
          </a:p>
        </p:txBody>
      </p:sp>
      <p:pic>
        <p:nvPicPr>
          <p:cNvPr id="48130" name="Picture 2" descr="C:\Users\-\Downloads\20200506_203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2633489" cy="46817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429000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После окончания школы в 1941 году Манефа поступила в медицинский институт.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17 июня 1942 года ушла добровольцем на фронт. Стала санитаркой. Воевала отважно. Награждена медалями «За боевые заслуги» и «За отвагу».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Героически погибла в бою в деревне </a:t>
            </a:r>
            <a:r>
              <a:rPr lang="ru-RU" sz="2000" dirty="0" err="1" smtClean="0">
                <a:solidFill>
                  <a:schemeClr val="tx1"/>
                </a:solidFill>
              </a:rPr>
              <a:t>Ковшичи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Краснинского</a:t>
            </a:r>
            <a:r>
              <a:rPr lang="ru-RU" sz="2000" dirty="0" smtClean="0">
                <a:solidFill>
                  <a:schemeClr val="tx1"/>
                </a:solidFill>
              </a:rPr>
              <a:t> района, Смоленской области.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Ей было всего 20 лет.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Старикова Манефа Михайловна (1923)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214688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 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517232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Мартышиной Анастасии 6б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9154" name="Picture 2" descr="C:\Users\-\Desktop\Бессмертный полк\материалы БП\Мартышина Настя 6б\20200430_192134.jpg"/>
          <p:cNvPicPr>
            <a:picLocks noChangeAspect="1" noChangeArrowheads="1"/>
          </p:cNvPicPr>
          <p:nvPr/>
        </p:nvPicPr>
        <p:blipFill>
          <a:blip r:embed="rId2" cstate="print"/>
          <a:srcRect l="8934" t="17450" r="51867" b="63650"/>
          <a:stretch>
            <a:fillRect/>
          </a:stretch>
        </p:blipFill>
        <p:spPr bwMode="auto">
          <a:xfrm>
            <a:off x="179512" y="1340768"/>
            <a:ext cx="2940327" cy="25202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0" y="414908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Манефа справа на фотографии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0032" y="206084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Гвардии сержант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242088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Героически погибла в деревне </a:t>
            </a:r>
            <a:r>
              <a:rPr lang="ru-RU" sz="1400" dirty="0" err="1" smtClean="0"/>
              <a:t>Ковшичи</a:t>
            </a:r>
            <a:r>
              <a:rPr lang="ru-RU" sz="1400" dirty="0" smtClean="0"/>
              <a:t>, Смоленская область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292494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 октября 1943 года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04048" y="148478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Смоленская область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356992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Военную службу начал в 1919 году.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Во время Великой Отечественной войны служил в штабе войск ПВО Дальневосточного фронта.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У советских дальневосточных границ стояла крупная группировка японских войск, выжидавшая удобный момент для нападения на СССР.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Награжден орденом Красного Знамени, орденом им Ленина, орденом Отечественной войны </a:t>
            </a:r>
            <a:r>
              <a:rPr lang="en-US" sz="1800" dirty="0" smtClean="0">
                <a:solidFill>
                  <a:schemeClr val="tx1"/>
                </a:solidFill>
              </a:rPr>
              <a:t>II</a:t>
            </a:r>
            <a:r>
              <a:rPr lang="ru-RU" sz="1800" dirty="0" smtClean="0">
                <a:solidFill>
                  <a:schemeClr val="tx1"/>
                </a:solidFill>
              </a:rPr>
              <a:t> степени, медалями «За победу над Германией», «За победу над Японией» и другими наградами.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Осипов Михаил Степанович (1899)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6021288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Рябых Анастасии 6г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0179" name="Picture 3" descr="C:\Users\-\Downloads\20200506_215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96824" y="2189111"/>
            <a:ext cx="4536502" cy="255178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60032" y="112474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Г. Нижний Тагил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242088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Уволен в запас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4008" y="27089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Декабрь 1945 год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88024" y="2132856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подполковник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14847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Начальник химической службы Приамурской армии ПВО 2-го Дальневосточного фронта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476672"/>
            <a:ext cx="8143932" cy="5472608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создана педагогами, учащимися и родителями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память о своих дедах, прадедах и родственниках, сражавшихся на фронтах Великой Отечественной войны.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книга - дань уважения и памяти воевавшим за нашу свободу.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</a:t>
            </a:r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«Я помню! Я горжусь!»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призвана помочь каждому начать поиски пропавших в Великой Отечественной войне или установить боевой путь пришедших с войны родных и близких.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немногое, что мы можем еще сегодня сделать для наших победителей.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веке наши деды воевали вместе, чтобы в </a:t>
            </a:r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XXI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веке мы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могли жить</a:t>
            </a:r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 мирным небом и вместе работать. </a:t>
            </a:r>
          </a:p>
          <a:p>
            <a:pPr algn="ctr"/>
            <a:endParaRPr lang="ru-RU" sz="20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0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000372"/>
            <a:ext cx="5572196" cy="33089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Сергей Николаевич был призван в ряды Красной Армии в ноябре 1944 года, где по октябрь 1945 года служил в 13-м Запасном конноартиллерийском полку, а затем по март 1946 года нес службу на территории Ирана в военной миссии СССР.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Награжден медалью «За Победу над Германией в Великой Отечественной войне 1941-1945 гг.».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 дальнейшем связал свою жизнь со служением Родине, окончил Ростовское артиллерийское военное училище и служил на территории Советского союза и Германии.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Пелагин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Николаевич 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1927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70470"/>
              </p:ext>
            </p:extLst>
          </p:nvPr>
        </p:nvGraphicFramePr>
        <p:xfrm>
          <a:off x="3286116" y="1357298"/>
          <a:ext cx="5715040" cy="1324828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13-й Запасной конноартиллерийский полк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звание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Майор гвардии</a:t>
                      </a: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805264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 учителя </a:t>
            </a:r>
          </a:p>
          <a:p>
            <a:pPr algn="ctr"/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Логачевой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Н.С..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Рисунок 12" descr="C:\Users\Cobra\AppData\Local\Microsoft\Windows\Temporary Internet Files\Content.Word\IMG-a28212540f28de38ce92b9f8e935f0f0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319076" cy="36004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16016" y="141277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Село Верхний </a:t>
            </a:r>
            <a:r>
              <a:rPr lang="ru-RU" sz="1400" dirty="0" err="1" smtClean="0"/>
              <a:t>Икорец</a:t>
            </a:r>
            <a:r>
              <a:rPr lang="ru-RU" sz="1400" dirty="0" smtClean="0"/>
              <a:t>, Воронежская область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344816" cy="32861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Василий Николаевич был призван в ряды Красной Армии в 1942 году, как только ему исполнилось  18 лет.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  1943 году за проявленное мужество награжден медалями «За боевые заслуги» и «За оборону Ленинграда».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С войны Василий Николаевич не вернулся.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«…умело и мужественно управлял минометным расчетом во время боевой операции батальона 4 и 5 августа 1943 года. Подаваемые команды быстро и точно выполнялись, благодаря правильного ведения огня многие сотни мин обрушились на голову наступающего врага. Задача была выполнена.»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Пелагин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Василий Николаевич 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(1924 г.р.)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27584" y="1071546"/>
          <a:ext cx="7488832" cy="967638"/>
        </p:xfrm>
        <a:graphic>
          <a:graphicData uri="http://schemas.openxmlformats.org/drawingml/2006/table">
            <a:tbl>
              <a:tblPr/>
              <a:tblGrid>
                <a:gridCol w="224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2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877272"/>
            <a:ext cx="2786082" cy="692696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 учителя</a:t>
            </a:r>
          </a:p>
          <a:p>
            <a:pPr algn="ctr"/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Логачевой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Н.С..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112474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1-й особый стрелковый батальон 55 особой стрелковой бригады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1628800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Ефрейтор, командир минометного расчета минометной роты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7056784" cy="29523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ru-RU" sz="16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Александр Николаевич был </a:t>
            </a:r>
            <a:r>
              <a:rPr lang="ru-RU" sz="1800" dirty="0">
                <a:solidFill>
                  <a:schemeClr val="tx1"/>
                </a:solidFill>
              </a:rPr>
              <a:t>призван в ряды Красной Армии с начала войны в 1941 году. 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Служил </a:t>
            </a:r>
            <a:r>
              <a:rPr lang="ru-RU" sz="1800" dirty="0">
                <a:solidFill>
                  <a:schemeClr val="tx1"/>
                </a:solidFill>
              </a:rPr>
              <a:t>старшим сержантом-водителем на Северо-</a:t>
            </a:r>
            <a:r>
              <a:rPr lang="ru-RU" sz="1800" dirty="0" err="1">
                <a:solidFill>
                  <a:schemeClr val="tx1"/>
                </a:solidFill>
              </a:rPr>
              <a:t>Кавказком</a:t>
            </a:r>
            <a:r>
              <a:rPr lang="ru-RU" sz="1800" dirty="0">
                <a:solidFill>
                  <a:schemeClr val="tx1"/>
                </a:solidFill>
              </a:rPr>
              <a:t> фронте. 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 </a:t>
            </a:r>
            <a:r>
              <a:rPr lang="ru-RU" sz="1800" dirty="0">
                <a:solidFill>
                  <a:schemeClr val="tx1"/>
                </a:solidFill>
              </a:rPr>
              <a:t>1943 был награжден медалью </a:t>
            </a:r>
            <a:r>
              <a:rPr lang="ru-RU" sz="1800" b="1" dirty="0">
                <a:solidFill>
                  <a:schemeClr val="tx1"/>
                </a:solidFill>
              </a:rPr>
              <a:t>«За боевые заслуги</a:t>
            </a:r>
            <a:r>
              <a:rPr lang="ru-RU" sz="1800" dirty="0">
                <a:solidFill>
                  <a:schemeClr val="tx1"/>
                </a:solidFill>
              </a:rPr>
              <a:t>». 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С </a:t>
            </a:r>
            <a:r>
              <a:rPr lang="ru-RU" sz="1800" dirty="0">
                <a:solidFill>
                  <a:schemeClr val="tx1"/>
                </a:solidFill>
              </a:rPr>
              <a:t>войны его не дождались жена и двое детей, Александр погиб в мае 1944 г. в </a:t>
            </a:r>
            <a:r>
              <a:rPr lang="ru-RU" sz="1800" dirty="0" smtClean="0">
                <a:solidFill>
                  <a:schemeClr val="tx1"/>
                </a:solidFill>
              </a:rPr>
              <a:t>Румынии во время </a:t>
            </a:r>
            <a:r>
              <a:rPr lang="ru-RU" sz="1800" dirty="0" err="1" smtClean="0">
                <a:solidFill>
                  <a:schemeClr val="tx1"/>
                </a:solidFill>
              </a:rPr>
              <a:t>Ясско-Кишеневской</a:t>
            </a:r>
            <a:r>
              <a:rPr lang="ru-RU" sz="1800" dirty="0" smtClean="0">
                <a:solidFill>
                  <a:schemeClr val="tx1"/>
                </a:solidFill>
              </a:rPr>
              <a:t> операции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Пелагин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Николаевич 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94891"/>
              </p:ext>
            </p:extLst>
          </p:nvPr>
        </p:nvGraphicFramePr>
        <p:xfrm>
          <a:off x="1403648" y="1340768"/>
          <a:ext cx="7272808" cy="936104"/>
        </p:xfrm>
        <a:graphic>
          <a:graphicData uri="http://schemas.openxmlformats.org/drawingml/2006/table">
            <a:tbl>
              <a:tblPr/>
              <a:tblGrid>
                <a:gridCol w="2181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0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552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Северо-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Кавказкий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фронт</a:t>
                      </a:r>
                      <a:endParaRPr lang="ru-RU" sz="16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52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старший сержант-водитель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5536" y="594928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 учителя</a:t>
            </a:r>
          </a:p>
          <a:p>
            <a:pPr algn="ctr"/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Логачевой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Н.С..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2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3140968"/>
            <a:ext cx="5715040" cy="30963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В Красной Армии с ноября 1937 года по июль 1945.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Служил командиром батареи 63 Эстонского запасного стрелкового полка.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Участник боев за Сталинград и Ленинград. После войны председатель совета ветеранов в 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г. Таллинн.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Награжден Орденом Боевого Красного Знамени.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Трижды награжден Орденом Красной Звезды.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Пурро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Петр Иванович(1915)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75856" y="1071546"/>
          <a:ext cx="5725300" cy="1933525"/>
        </p:xfrm>
        <a:graphic>
          <a:graphicData uri="http://schemas.openxmlformats.org/drawingml/2006/table">
            <a:tbl>
              <a:tblPr/>
              <a:tblGrid>
                <a:gridCol w="1724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 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94928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Лавриненко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Марии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4274" name="Picture 2" descr="Пурро 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815234" cy="440970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88024" y="148478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командир батареи 63 Эстонского запасного стрелкового полка.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1124744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Эстония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206084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подполковник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Рожнов Иван Григорьевич (1910)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85926"/>
            <a:ext cx="2160240" cy="350046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528" y="594928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Евтютова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Владимира 6в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577" name="Picture 1" descr="C:\Users\-\Desktop\Бессмертный полк\материалы БП\Евтютов Владимир 6в (материал о Рожнове Иване)\20200430_192006.jpg"/>
          <p:cNvPicPr>
            <a:picLocks noChangeAspect="1" noChangeArrowheads="1"/>
          </p:cNvPicPr>
          <p:nvPr/>
        </p:nvPicPr>
        <p:blipFill>
          <a:blip r:embed="rId2" cstate="print"/>
          <a:srcRect l="51282" t="59259" r="37607" b="11871"/>
          <a:stretch>
            <a:fillRect/>
          </a:stretch>
        </p:blipFill>
        <p:spPr bwMode="auto">
          <a:xfrm>
            <a:off x="251520" y="1628800"/>
            <a:ext cx="2664296" cy="389397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88024" y="1124744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Село Черновка, Самарской губернии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4048" y="148478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Прошел всю войну, участник обороны Ленинграда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2492896"/>
            <a:ext cx="5715040" cy="36724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Родился и вырос Иван Григорьевич в многодетной крестьянской семье.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До войны окончил Куйбышевский педагогический институт. Работал директором и учителем физики в </a:t>
            </a:r>
            <a:r>
              <a:rPr lang="ru-RU" sz="1800" dirty="0" err="1" smtClean="0">
                <a:solidFill>
                  <a:schemeClr val="tx1"/>
                </a:solidFill>
              </a:rPr>
              <a:t>Галицино</a:t>
            </a:r>
            <a:r>
              <a:rPr lang="ru-RU" sz="1800" dirty="0" smtClean="0">
                <a:solidFill>
                  <a:schemeClr val="tx1"/>
                </a:solidFill>
              </a:rPr>
              <a:t> Пензенской области.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По дорогам войны он прошел комиссаром, политруком, командиром от начала ее и до конца.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За героизм, проявленный при защите Ленинграда, Иван Григорьевич награжден орденом Красной Звезды.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После войны продолжил педагогическую деятельность. Всего на педагогическом поприще он проработал 35 лет.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8773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Ильчуркина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Вероника Илларионовна (1922)	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83156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89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805264"/>
            <a:ext cx="289229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Чиберевой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Ангелины 6г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6562" name="Picture 2" descr="C:\Users\lenova2\Desktop\Бессмертный полк\ФОТО\Ильчуркина В.И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4" t="23215" r="9954" b="59707"/>
          <a:stretch/>
        </p:blipFill>
        <p:spPr bwMode="auto">
          <a:xfrm>
            <a:off x="323528" y="1556792"/>
            <a:ext cx="2664296" cy="360040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75856" y="836712"/>
            <a:ext cx="5688632" cy="560153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«… На третий день после окончания школы была объявлена война. </a:t>
            </a:r>
          </a:p>
          <a:p>
            <a:pPr algn="just"/>
            <a:r>
              <a:rPr lang="ru-RU" dirty="0" smtClean="0"/>
              <a:t>Я пошла на 8-месячные курсы медицинских сестер. После их окончания служила рядовой в полевом эвакогоспитале…</a:t>
            </a:r>
          </a:p>
          <a:p>
            <a:pPr algn="just"/>
            <a:r>
              <a:rPr lang="ru-RU" dirty="0" smtClean="0"/>
              <a:t>Пришлось пережить многое. Раненых на перевязку приходилось на плечах перетаскивать в операционную. За что звали меня тогда восемнадцатилетнюю девушку царь-баба.</a:t>
            </a:r>
          </a:p>
          <a:p>
            <a:pPr algn="just"/>
            <a:r>
              <a:rPr lang="ru-RU" dirty="0" smtClean="0"/>
              <a:t>Орловско-Курское сражение. Раненые вповалку лежали на соломе один рядом с другим. Перевязочного материала не хватало, а из медикаментов был только стрептоцид... Конечно было страшно. Сутками ухаживали за ранеными, многие из них на глазах умирали…</a:t>
            </a:r>
          </a:p>
          <a:p>
            <a:pPr algn="just"/>
            <a:r>
              <a:rPr lang="ru-RU" dirty="0" smtClean="0"/>
              <a:t>С госпиталем побывала в Польше, Германии и Австрии…»</a:t>
            </a:r>
          </a:p>
          <a:p>
            <a:pPr algn="just"/>
            <a:r>
              <a:rPr lang="ru-RU" dirty="0" smtClean="0"/>
              <a:t>Вероника Илларионовна награждена орденом Великой Отечественной войны </a:t>
            </a:r>
            <a:r>
              <a:rPr lang="en-US" dirty="0" smtClean="0"/>
              <a:t>II</a:t>
            </a:r>
            <a:r>
              <a:rPr lang="ru-RU" dirty="0" smtClean="0"/>
              <a:t> степени, многими медалями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988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3573016"/>
            <a:ext cx="2736304" cy="216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Военную присягу принял в декабре 1944 года. Служил наводчиком орудийного номера.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Награжден медалью «За победу над Германией»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Пузин Алексей Васильевич (1927)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678372" cy="1933525"/>
        </p:xfrm>
        <a:graphic>
          <a:graphicData uri="http://schemas.openxmlformats.org/drawingml/2006/table">
            <a:tbl>
              <a:tblPr/>
              <a:tblGrid>
                <a:gridCol w="377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службы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звание   Гвардии младший сержант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выбытия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1951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877272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Галкиной Татьяны 9б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05273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Саратовская область, </a:t>
            </a:r>
            <a:r>
              <a:rPr lang="ru-RU" sz="1400" dirty="0" err="1" smtClean="0"/>
              <a:t>Озинский</a:t>
            </a:r>
            <a:r>
              <a:rPr lang="ru-RU" sz="1400" dirty="0" smtClean="0"/>
              <a:t> район, </a:t>
            </a:r>
          </a:p>
          <a:p>
            <a:r>
              <a:rPr lang="ru-RU" sz="1400" dirty="0" smtClean="0"/>
              <a:t>с. </a:t>
            </a:r>
            <a:r>
              <a:rPr lang="ru-RU" sz="1400" dirty="0" err="1" smtClean="0"/>
              <a:t>Малаховка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162880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493 запасной артиллерийский полк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2420888"/>
            <a:ext cx="1351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Уволен в запас </a:t>
            </a:r>
            <a:endParaRPr lang="ru-RU" sz="1400" dirty="0"/>
          </a:p>
        </p:txBody>
      </p:sp>
      <p:pic>
        <p:nvPicPr>
          <p:cNvPr id="1026" name="Picture 2" descr="C:\Users\-\Desktop\20200429_211629.jpg"/>
          <p:cNvPicPr>
            <a:picLocks noChangeAspect="1" noChangeArrowheads="1"/>
          </p:cNvPicPr>
          <p:nvPr/>
        </p:nvPicPr>
        <p:blipFill>
          <a:blip r:embed="rId2" cstate="print"/>
          <a:srcRect l="26926" t="34192" r="46152" b="27057"/>
          <a:stretch>
            <a:fillRect/>
          </a:stretch>
        </p:blipFill>
        <p:spPr bwMode="auto">
          <a:xfrm rot="5400000">
            <a:off x="-169943" y="1690223"/>
            <a:ext cx="3671900" cy="29729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23553" name="Picture 1" descr="C:\Users\-\Desktop\Бессмертный полк\материалы БП\Галкина Таня 9б\20200430_191222.jpg"/>
          <p:cNvPicPr>
            <a:picLocks noChangeAspect="1" noChangeArrowheads="1"/>
          </p:cNvPicPr>
          <p:nvPr/>
        </p:nvPicPr>
        <p:blipFill>
          <a:blip r:embed="rId3" cstate="print"/>
          <a:srcRect l="52362" t="26200" r="11413" b="30400"/>
          <a:stretch>
            <a:fillRect/>
          </a:stretch>
        </p:blipFill>
        <p:spPr bwMode="auto">
          <a:xfrm rot="5400000">
            <a:off x="5851884" y="3085220"/>
            <a:ext cx="3632920" cy="244827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933056"/>
            <a:ext cx="5318332" cy="24963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Савельев Петр Андреевич (1912)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779912" y="836712"/>
          <a:ext cx="5221244" cy="1933525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9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службы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733256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Галкиной Татьяны 9б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3560" y="126876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322 отдельный батальон связи 184 стрелковой дивизии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184482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красноармеец</a:t>
            </a:r>
            <a:endParaRPr lang="ru-RU" sz="1400" dirty="0"/>
          </a:p>
        </p:txBody>
      </p:sp>
      <p:pic>
        <p:nvPicPr>
          <p:cNvPr id="22529" name="Picture 1" descr="C:\Users\-\Desktop\Бессмертный полк\материалы БП\Галкина Т. 9 б Дед участник ВОВ\filterimage.jpg"/>
          <p:cNvPicPr>
            <a:picLocks noChangeAspect="1" noChangeArrowheads="1"/>
          </p:cNvPicPr>
          <p:nvPr/>
        </p:nvPicPr>
        <p:blipFill>
          <a:blip r:embed="rId2" cstate="print"/>
          <a:srcRect l="209" t="52100" b="14300"/>
          <a:stretch>
            <a:fillRect/>
          </a:stretch>
        </p:blipFill>
        <p:spPr bwMode="auto">
          <a:xfrm>
            <a:off x="3200521" y="3731878"/>
            <a:ext cx="5763967" cy="27888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22530" name="Picture 2" descr="C:\Users\-\Desktop\Бессмертный полк\материалы БП\Галкина Т. 9 б Дед участник ВОВ\filterimage.jpg"/>
          <p:cNvPicPr>
            <a:picLocks noChangeAspect="1" noChangeArrowheads="1"/>
          </p:cNvPicPr>
          <p:nvPr/>
        </p:nvPicPr>
        <p:blipFill>
          <a:blip r:embed="rId3" cstate="print"/>
          <a:srcRect l="3018" b="51701"/>
          <a:stretch>
            <a:fillRect/>
          </a:stretch>
        </p:blipFill>
        <p:spPr bwMode="auto">
          <a:xfrm>
            <a:off x="150901" y="980728"/>
            <a:ext cx="3521625" cy="25202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3717032"/>
            <a:ext cx="2808312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Петр Андреевич награжден медалью «За отвагу». </a:t>
            </a:r>
            <a:br>
              <a:rPr lang="ru-RU" dirty="0" smtClean="0"/>
            </a:br>
            <a:r>
              <a:rPr lang="ru-RU" dirty="0" smtClean="0"/>
              <a:t>Дата подвига: 13.01.1945-16.04.1945 . Сражение в Восточной Пруссии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3501008"/>
            <a:ext cx="5715040" cy="24482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Иван Анисимович участвовал: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</a:rPr>
              <a:t>в Сталинградской битве с 17.07.1942 по 02.02.1943 гг. награжден медалью «За оборону Сталинграда»;</a:t>
            </a:r>
          </a:p>
          <a:p>
            <a:pPr marL="285750" indent="-285750" algn="just"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</a:rPr>
              <a:t>В Смоленской операции 1943 г.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Погиб в бою под Смоленском 13 августа 1943 года. </a:t>
            </a:r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Место захоронения: Смоленская область, </a:t>
            </a:r>
            <a:r>
              <a:rPr lang="ru-RU" sz="1800" dirty="0" err="1" smtClean="0">
                <a:solidFill>
                  <a:schemeClr val="tx1"/>
                </a:solidFill>
              </a:rPr>
              <a:t>Сычевский</a:t>
            </a:r>
            <a:r>
              <a:rPr lang="ru-RU" sz="1800" dirty="0" smtClean="0">
                <a:solidFill>
                  <a:schemeClr val="tx1"/>
                </a:solidFill>
              </a:rPr>
              <a:t> район, село </a:t>
            </a:r>
            <a:r>
              <a:rPr lang="ru-RU" sz="1800" dirty="0" err="1" smtClean="0">
                <a:solidFill>
                  <a:schemeClr val="tx1"/>
                </a:solidFill>
              </a:rPr>
              <a:t>Ломово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Чехонин Иван Анисимович (1898)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28323"/>
              </p:ext>
            </p:extLst>
          </p:nvPr>
        </p:nvGraphicFramePr>
        <p:xfrm>
          <a:off x="3286116" y="1071546"/>
          <a:ext cx="5715040" cy="2148844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Село </a:t>
                      </a:r>
                      <a:r>
                        <a:rPr lang="ru-RU" sz="1400" b="0" dirty="0" err="1" smtClean="0">
                          <a:latin typeface="+mn-lt"/>
                        </a:rPr>
                        <a:t>Илюшкино</a:t>
                      </a:r>
                      <a:r>
                        <a:rPr lang="ru-RU" sz="1400" b="0" baseline="0" dirty="0" smtClean="0">
                          <a:latin typeface="+mn-lt"/>
                        </a:rPr>
                        <a:t> Павловского района Ульяновской области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 штурмовая инженерно-саперная бригада резерва Главного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командования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красноармеец</a:t>
                      </a: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 дата выбытия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Погиб в бою 13.08.1943 г.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8080" y="5795777"/>
            <a:ext cx="3096344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Быстрова Стан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ислава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7г 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3" name="Picture 1" descr="C:\Users\-\Downloads\20200507_100023.jpg"/>
          <p:cNvPicPr>
            <a:picLocks noChangeAspect="1" noChangeArrowheads="1"/>
          </p:cNvPicPr>
          <p:nvPr/>
        </p:nvPicPr>
        <p:blipFill>
          <a:blip r:embed="rId2" cstate="print"/>
          <a:srcRect l="7053" t="-313" r="11129"/>
          <a:stretch>
            <a:fillRect/>
          </a:stretch>
        </p:blipFill>
        <p:spPr bwMode="auto">
          <a:xfrm rot="5400000">
            <a:off x="-396553" y="1772817"/>
            <a:ext cx="4176466" cy="28803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96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143512"/>
            <a:ext cx="9144000" cy="428628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188640"/>
            <a:ext cx="7459762" cy="2454542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 smtClean="0"/>
          </a:p>
          <a:p>
            <a:pPr algn="ctr"/>
            <a:r>
              <a:rPr lang="ru-RU" sz="4000" dirty="0" smtClean="0"/>
              <a:t>Труженик тыла и дети войны</a:t>
            </a:r>
            <a:endParaRPr lang="ru-RU" sz="1400" dirty="0" smtClean="0"/>
          </a:p>
          <a:p>
            <a:pPr algn="ctr"/>
            <a:endParaRPr lang="ru-RU" sz="1600" i="1" dirty="0" smtClean="0"/>
          </a:p>
          <a:p>
            <a:pPr algn="ctr"/>
            <a:r>
              <a:rPr lang="ru-RU" sz="1600" dirty="0" smtClean="0"/>
              <a:t>К труженикам тыла относятся граждане, проработавшие в тылу в период с 22 июня 1941 года по 9 мая 1945 года не менее шести месяцев, исключая периоды работы на временно оккупированных территориях СССР, либо награжденные орденами или медалями СССР за самоотверженный труд в период Великой Отечественной войны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714612" y="1571612"/>
            <a:ext cx="3643338" cy="621510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alexandra\Downloads\13674817899e460ed5dc23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143248"/>
            <a:ext cx="4857784" cy="3133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143512"/>
            <a:ext cx="9144000" cy="428628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88640"/>
            <a:ext cx="7243738" cy="2643182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 smtClean="0"/>
          </a:p>
          <a:p>
            <a:pPr algn="ctr"/>
            <a:r>
              <a:rPr lang="ru-RU" sz="4000" dirty="0" smtClean="0"/>
              <a:t>О них мы мало знаем пока</a:t>
            </a:r>
            <a:endParaRPr lang="ru-RU" sz="1400" dirty="0" smtClean="0"/>
          </a:p>
          <a:p>
            <a:pPr algn="ctr"/>
            <a:endParaRPr lang="ru-RU" sz="1600" i="1" dirty="0" smtClean="0"/>
          </a:p>
          <a:p>
            <a:pPr algn="ctr"/>
            <a:r>
              <a:rPr lang="ru-RU" sz="1600" i="1" dirty="0" smtClean="0"/>
              <a:t>В настоящее время </a:t>
            </a:r>
            <a:r>
              <a:rPr lang="ru-RU" sz="1600" b="1" i="1" dirty="0" smtClean="0"/>
              <a:t>не установлены судьбы более 4,7 миллионов защитников Отечества</a:t>
            </a:r>
            <a:r>
              <a:rPr lang="ru-RU" sz="1600" i="1" dirty="0" smtClean="0"/>
              <a:t>, пропавших без вести во время Великой Отечественной войны. До сих пор останки </a:t>
            </a:r>
            <a:r>
              <a:rPr lang="ru-RU" sz="1600" i="1" dirty="0" err="1" smtClean="0"/>
              <a:t>большо́го</a:t>
            </a:r>
            <a:r>
              <a:rPr lang="ru-RU" sz="1600" i="1" dirty="0" smtClean="0"/>
              <a:t> числа российских солдат и офицеров остаются непогребёнными.</a:t>
            </a:r>
          </a:p>
          <a:p>
            <a:pPr algn="ctr"/>
            <a:r>
              <a:rPr lang="ru-RU" sz="2000" i="1" dirty="0" smtClean="0"/>
              <a:t>«Война не окончена, пока не похоронен последний солдат</a:t>
            </a:r>
          </a:p>
          <a:p>
            <a:pPr algn="ctr"/>
            <a:r>
              <a:rPr lang="ru-RU" sz="2000" i="1" dirty="0" err="1" smtClean="0"/>
              <a:t>А.В.Суворов</a:t>
            </a:r>
            <a:r>
              <a:rPr lang="ru-RU" sz="2000" i="1" dirty="0" smtClean="0"/>
              <a:t>»</a:t>
            </a:r>
          </a:p>
          <a:p>
            <a:pPr algn="ctr"/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714612" y="1571612"/>
            <a:ext cx="3643338" cy="621510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546" name="Picture 2" descr="C:\Users\alexandra\Downloads\bg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071810"/>
            <a:ext cx="4643470" cy="313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52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Романов Петр Никитич (1914)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4461"/>
              </p:ext>
            </p:extLst>
          </p:nvPr>
        </p:nvGraphicFramePr>
        <p:xfrm>
          <a:off x="3286116" y="1071546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733256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Адонина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Никиты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D:\ФОТОграфии\Дедушка Пет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2664296" cy="38884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980728"/>
            <a:ext cx="5715040" cy="53285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Романов Пётр Никитич родился 24 декабря 1914 г., умер 7 января 1977 г. Его жена Романова Антонина Михайловна родилась 25 июня 1917 г., умерла 10 ноября 1985 г.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Во время финской войны 1939-1940 г.г. Петр Никитич получил ранения.  Из-за этого он не был призван в ряды Красной Армии в годы Великой Отечественной войны.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Но Пётр Никитич вместе со своей женой, Антониной Михайловной, не жалея сил трудились на Куйбышевском заводе № 42. В годы Великой Отечественной войны завод выпускал снаряды для реактивных систем залпового огня «Катюша» и боеприпасы для других родов войск нашей армии.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Петр Никитич работал на заводе шофёром. На грузовом автомобиле он перевозил изготовленные боеприпасы на железнодорожный вокзал для отправки их на фронт.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Трудно жилось во время войны, но они верили в победу и всё делали для неё! 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43306" y="2714620"/>
            <a:ext cx="2357454" cy="92869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Победа!</a:t>
            </a:r>
            <a:endParaRPr lang="ru-RU" sz="24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85728"/>
            <a:ext cx="2857520" cy="364333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4071942"/>
            <a:ext cx="3571900" cy="242889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2857496"/>
            <a:ext cx="2643206" cy="371477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00562" y="214290"/>
            <a:ext cx="3714776" cy="221457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7" descr="C:\Users\anton\Desktop\книга памяти\soviet.7wqwykhnjkowo4c8soscgs4w4.ejcuplo1l0oo0sk8c40s8osc4.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2199751" cy="3159427"/>
          </a:xfrm>
          <a:prstGeom prst="rect">
            <a:avLst/>
          </a:prstGeom>
          <a:noFill/>
        </p:spPr>
      </p:pic>
      <p:pic>
        <p:nvPicPr>
          <p:cNvPr id="30" name="Picture 6" descr="C:\Users\anton\Desktop\книга памяти\sov_v_vagone_nbode.cfbma96yx2osws4s40kwwws8k.ejcuplo1l0oo0sk8c40s8osc4.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66"/>
            <a:ext cx="2990485" cy="1981196"/>
          </a:xfrm>
          <a:prstGeom prst="rect">
            <a:avLst/>
          </a:prstGeom>
          <a:noFill/>
        </p:spPr>
      </p:pic>
      <p:pic>
        <p:nvPicPr>
          <p:cNvPr id="32" name="Picture 4" descr="C:\Users\anton\Desktop\книга памяти\petrusov.cbs3jjecnpws44os8so4c0kwk.ejcuplo1l0oo0sk8c40s8osc4.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214686"/>
            <a:ext cx="2143108" cy="2940800"/>
          </a:xfrm>
          <a:prstGeom prst="rect">
            <a:avLst/>
          </a:prstGeom>
          <a:noFill/>
        </p:spPr>
      </p:pic>
      <p:pic>
        <p:nvPicPr>
          <p:cNvPr id="33" name="Picture 2" descr="C:\Users\anton\Desktop\книга памяти\vstrecha_frontovikov.d79co1h0plc88s4s44kc8s8k4.ejcuplo1l0oo0sk8c40s8osc4.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214819"/>
            <a:ext cx="2870379" cy="214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143512"/>
            <a:ext cx="9144000" cy="428628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857496"/>
            <a:ext cx="4392488" cy="1435600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июня 1941-9 мая 1945</a:t>
            </a:r>
            <a:endParaRPr lang="ru-RU" sz="5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42852"/>
            <a:ext cx="4071966" cy="642942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5" name="Picture 3" descr="C:\Users\anton\Desktop\книга памяти\img3431.elthawf6i1sgokw8gcc8kckgc.ejcuplo1l0oo0sk8c40s8osc4.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642918"/>
            <a:ext cx="3828283" cy="509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16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3429000"/>
            <a:ext cx="5715040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Источник информации: ЦАМО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Фонд ист. Информации: 56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Опись ист. Информации: 12220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Дело ист. Информации: 46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Айдаров Николай Георгиевич (1915)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131840" y="908720"/>
          <a:ext cx="5715040" cy="1933525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594928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Савельевой Евгении 6в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5538" name="Picture 2" descr="C:\Users\lenova2\Desktop\Бессмертный полк\ФОТО\Айдаров Н.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375" r="6143" b="1489"/>
          <a:stretch>
            <a:fillRect/>
          </a:stretch>
        </p:blipFill>
        <p:spPr bwMode="auto">
          <a:xfrm>
            <a:off x="323528" y="1196752"/>
            <a:ext cx="2664296" cy="4248472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16016" y="98072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Чкаловская область, село Яковлевка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126876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Командир роты 878 стрелкового полка 290 стрелковой дивизии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184482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Лейтенант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88024" y="2060848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Пропал без вести в боях под Смоленском, деревня Екатериновка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16016" y="25649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14.04.1942 год</a:t>
            </a:r>
            <a:endParaRPr lang="ru-RU" sz="1400" dirty="0"/>
          </a:p>
        </p:txBody>
      </p:sp>
      <p:pic>
        <p:nvPicPr>
          <p:cNvPr id="2050" name="Picture 2" descr="C:\Users\-\Desktop\00000260.jpg"/>
          <p:cNvPicPr>
            <a:picLocks noChangeAspect="1" noChangeArrowheads="1"/>
          </p:cNvPicPr>
          <p:nvPr/>
        </p:nvPicPr>
        <p:blipFill>
          <a:blip r:embed="rId3" cstate="print"/>
          <a:srcRect r="870" b="77085"/>
          <a:stretch>
            <a:fillRect/>
          </a:stretch>
        </p:blipFill>
        <p:spPr bwMode="auto">
          <a:xfrm>
            <a:off x="3347864" y="4509120"/>
            <a:ext cx="5508104" cy="1727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5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3429000"/>
            <a:ext cx="5869316" cy="30963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 1939 году Иван вместе со своими школьными товарищами Виктором Гончаровым и Павлом </a:t>
            </a:r>
            <a:r>
              <a:rPr lang="ru-RU" sz="1800" dirty="0" err="1" smtClean="0">
                <a:solidFill>
                  <a:schemeClr val="tx1"/>
                </a:solidFill>
              </a:rPr>
              <a:t>Ходусом</a:t>
            </a:r>
            <a:r>
              <a:rPr lang="ru-RU" sz="1800" dirty="0" smtClean="0">
                <a:solidFill>
                  <a:schemeClr val="tx1"/>
                </a:solidFill>
              </a:rPr>
              <a:t>, с которыми его связывала очень крепкая дружба, был призван из военкомата родного села в армию для службы в танковую дивизию. А в 1941 году, когда началась Великая Отечественная Война, они были призваны в действующую армию. В сентябре 1942 года, в одном из оборонительных боёв за город Ленинград в селе Тайцы, Иван вместе со своими школьными друзьями в одном танке был подбит немцами. Они не успели выбраться и сгорели заживо.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Бердников Иван Михайлович (1920)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547664" y="980728"/>
          <a:ext cx="6013332" cy="2312565"/>
        </p:xfrm>
        <a:graphic>
          <a:graphicData uri="http://schemas.openxmlformats.org/drawingml/2006/table">
            <a:tbl>
              <a:tblPr/>
              <a:tblGrid>
                <a:gridCol w="18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980">
                <a:tc>
                  <a:txBody>
                    <a:bodyPr/>
                    <a:lstStyle/>
                    <a:p>
                      <a:pPr algn="l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Последнее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службы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выбытия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589240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Пресняковой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Анастасии 8г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98072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село </a:t>
            </a:r>
            <a:r>
              <a:rPr lang="ru-RU" sz="1400" dirty="0" err="1" smtClean="0"/>
              <a:t>Зыковка</a:t>
            </a:r>
            <a:r>
              <a:rPr lang="ru-RU" sz="1400" dirty="0" smtClean="0"/>
              <a:t> </a:t>
            </a:r>
            <a:r>
              <a:rPr lang="ru-RU" sz="1400" dirty="0" err="1" smtClean="0"/>
              <a:t>Джувалинского</a:t>
            </a:r>
            <a:r>
              <a:rPr lang="ru-RU" sz="1400" dirty="0" smtClean="0"/>
              <a:t> района Джамбульской области Казахской ССР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80" y="162880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Ленинградская область, танкист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242088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Геройски погиб в бою  за Ленинград в селе Тайцы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91880" y="299695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Сентябрь 1942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782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3429000"/>
            <a:ext cx="5869316" cy="3000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Григорьев Никанор Григорьевич воевал на </a:t>
            </a:r>
            <a:r>
              <a:rPr lang="ru-RU" sz="1800" dirty="0" err="1" smtClean="0">
                <a:solidFill>
                  <a:schemeClr val="tx1"/>
                </a:solidFill>
              </a:rPr>
              <a:t>Волховском</a:t>
            </a:r>
            <a:r>
              <a:rPr lang="ru-RU" sz="1800" dirty="0" smtClean="0">
                <a:solidFill>
                  <a:schemeClr val="tx1"/>
                </a:solidFill>
              </a:rPr>
              <a:t> и Ленинградском фронтах, был старшиной роты 14- ой Воздушной Армии. 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Награждён орденами Красной Звезды, Отечественной войны </a:t>
            </a:r>
            <a:r>
              <a:rPr lang="en-US" sz="1800" dirty="0" smtClean="0">
                <a:solidFill>
                  <a:schemeClr val="tx1"/>
                </a:solidFill>
              </a:rPr>
              <a:t>II</a:t>
            </a:r>
            <a:r>
              <a:rPr lang="ru-RU" sz="1800" dirty="0" smtClean="0">
                <a:solidFill>
                  <a:schemeClr val="tx1"/>
                </a:solidFill>
              </a:rPr>
              <a:t> степени, а также медалями «За оборону Ленинграда», «За победу над Германией», «За безупречную службу» </a:t>
            </a:r>
            <a:r>
              <a:rPr lang="en-US" sz="1800" dirty="0" smtClean="0">
                <a:solidFill>
                  <a:schemeClr val="tx1"/>
                </a:solidFill>
              </a:rPr>
              <a:t>I </a:t>
            </a:r>
            <a:r>
              <a:rPr lang="ru-RU" sz="1800" dirty="0" smtClean="0">
                <a:solidFill>
                  <a:schemeClr val="tx1"/>
                </a:solidFill>
              </a:rPr>
              <a:t>степени.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Вместе с ним на Ленинградском фронте воевала его жена, Григорьева Клавдия </a:t>
            </a:r>
            <a:r>
              <a:rPr lang="ru-RU" sz="1800" dirty="0" err="1" smtClean="0">
                <a:solidFill>
                  <a:schemeClr val="tx1"/>
                </a:solidFill>
              </a:rPr>
              <a:t>Лукинична</a:t>
            </a:r>
            <a:r>
              <a:rPr lang="ru-RU" sz="1800" dirty="0" smtClean="0">
                <a:solidFill>
                  <a:schemeClr val="tx1"/>
                </a:solidFill>
              </a:rPr>
              <a:t> ( вольнонаёмная) , с которой они поженились в 1944 году.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Григорьев Никанор Григорьевич (1912)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86116" y="1071546"/>
          <a:ext cx="5715040" cy="1997414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Воинское звание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25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733256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Чугуновой Александры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Григорьев Никанор Григорьеви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520280" cy="396044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32040" y="213285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майор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112474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Ленинградская область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155679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Воздушные войска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242088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Увольнение в запас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27809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1960 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37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Дубинкин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Петр Иванович (1913)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75857" y="1052736"/>
          <a:ext cx="5544616" cy="1933525"/>
        </p:xfrm>
        <a:graphic>
          <a:graphicData uri="http://schemas.openxmlformats.org/drawingml/2006/table">
            <a:tbl>
              <a:tblPr/>
              <a:tblGrid>
                <a:gridCol w="187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рождения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Последнее место службы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Причина выбытия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Дата выбытия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5805264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Вероники и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Дарьи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12474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Саратовская область, г.Пугачев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39544" y="1556792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Войска НКВД  г. Харьков,  политрук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2060848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Пропал без вести в районе г. Великие Луки</a:t>
            </a:r>
            <a:endParaRPr lang="ru-RU" sz="14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него была дружная, большая семья: четыре брата и одна сестра. После школы поступил в педагогическое училище, был учителем географии. Петра Ивановича призвали на фронт политруком в начале сентября 1941 года. Служил в войсках Н.К.В.Д  города Харьков. В ноябре 1941 пришло извещение о том, что он пропал без вести в районе города Великая Лука.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него была дружная, большая семья: четыре брата и одна сестра. После школы поступил в педагогическое училище, был учителем географии. Петра Ивановича призвали на фронт политруком в начале сентября 1941 года. Служил в войсках Н.К.В.Д  города Харьков. В ноябре 1941 пришло извещение о том, что он пропал без вести в районе города Великая Лука.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него была дружная, большая семья: четыре брата и одна сестра. После школы поступил в педагогическое училище, был учителем географии. Петра Ивановича призвали на фронт политруком в начале сентября 1941 года. Служил в войсках Н.К.В.Д  города Харьков. В ноябре 1941 пришло извещение о том, что он пропал без вести в районе города Великая Лука.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него была дружная, большая семья: четыре брата и одна сестра. После школы поступил в педагогическое училище, был учителем географии. Петра Ивановича призвали на фронт политруком в начале сентября 1941 года. Служил в войсках Н.К.В.Д  города Харьков. В ноябре 1941 пришло извещение о том, что он пропал без вести в районе города Великая Лука.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C:\Users\-\Desktop\Бессмертный полк\материалы БП\Буткеевы Вероника и Даша 9в\20200430_191614.jpg"/>
          <p:cNvPicPr>
            <a:picLocks noChangeAspect="1" noChangeArrowheads="1"/>
          </p:cNvPicPr>
          <p:nvPr/>
        </p:nvPicPr>
        <p:blipFill>
          <a:blip r:embed="rId2" cstate="print"/>
          <a:srcRect l="7476" t="3801" r="57875" b="17800"/>
          <a:stretch>
            <a:fillRect/>
          </a:stretch>
        </p:blipFill>
        <p:spPr bwMode="auto">
          <a:xfrm>
            <a:off x="2843808" y="2924944"/>
            <a:ext cx="2741356" cy="348899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1032" name="Picture 8" descr="C:\Users\-\Desktop\Бессмертный полк\ФОТО\Дубинкин Петр Иванович.jpg"/>
          <p:cNvPicPr>
            <a:picLocks noChangeAspect="1" noChangeArrowheads="1"/>
          </p:cNvPicPr>
          <p:nvPr/>
        </p:nvPicPr>
        <p:blipFill>
          <a:blip r:embed="rId3" cstate="print"/>
          <a:srcRect t="8064" r="2509" b="12903"/>
          <a:stretch>
            <a:fillRect/>
          </a:stretch>
        </p:blipFill>
        <p:spPr bwMode="auto">
          <a:xfrm>
            <a:off x="179512" y="1556792"/>
            <a:ext cx="2498236" cy="36004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1033" name="Picture 9" descr="C:\Users\-\Desktop\Бессмертный полк\материалы БП\Буткеевы Вероника и Даша 9в\20200430_191602.jpg"/>
          <p:cNvPicPr>
            <a:picLocks noChangeAspect="1" noChangeArrowheads="1"/>
          </p:cNvPicPr>
          <p:nvPr/>
        </p:nvPicPr>
        <p:blipFill>
          <a:blip r:embed="rId4" cstate="print"/>
          <a:srcRect l="8934" t="14301" r="5201" b="48950"/>
          <a:stretch>
            <a:fillRect/>
          </a:stretch>
        </p:blipFill>
        <p:spPr bwMode="auto">
          <a:xfrm>
            <a:off x="5652120" y="3356992"/>
            <a:ext cx="3312368" cy="252028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716016" y="242088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1941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076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Дубинкин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Михаил Иванович (1915)</a:t>
            </a: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785926"/>
            <a:ext cx="2786082" cy="350046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75857" y="1071546"/>
          <a:ext cx="5725300" cy="1933525"/>
        </p:xfrm>
        <a:graphic>
          <a:graphicData uri="http://schemas.openxmlformats.org/drawingml/2006/table">
            <a:tbl>
              <a:tblPr/>
              <a:tblGrid>
                <a:gridCol w="1724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3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Место рождения</a:t>
                      </a: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00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6003" marR="66003" marT="22001" marB="220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</a:endParaRPr>
                    </a:p>
                  </a:txBody>
                  <a:tcPr marL="13201" marR="13201" marT="13201" marB="1320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6021288"/>
            <a:ext cx="2786082" cy="571504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Вероники и </a:t>
            </a:r>
            <a:r>
              <a:rPr lang="ru-RU" sz="16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Буткеевой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Дарьи 9в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572272"/>
            <a:ext cx="1714480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помню! Я горжусь!</a:t>
            </a:r>
            <a:endParaRPr lang="ru-RU" sz="8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12474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Саратовская область, г. Пугачев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242088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pic>
        <p:nvPicPr>
          <p:cNvPr id="3073" name="Picture 1" descr="C:\Users\-\Desktop\Бессмертный полк\ФОТО\Ксенофонтова Мария Федоровна и Дубинкин Михаил Иванович.jpg"/>
          <p:cNvPicPr>
            <a:picLocks noChangeAspect="1" noChangeArrowheads="1"/>
          </p:cNvPicPr>
          <p:nvPr/>
        </p:nvPicPr>
        <p:blipFill>
          <a:blip r:embed="rId2" cstate="print"/>
          <a:srcRect t="5850"/>
          <a:stretch>
            <a:fillRect/>
          </a:stretch>
        </p:blipFill>
        <p:spPr bwMode="auto">
          <a:xfrm>
            <a:off x="251520" y="1196752"/>
            <a:ext cx="2880320" cy="463589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2060848"/>
            <a:ext cx="5715040" cy="43685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Михаил Иванович проходил военно-морскую службу с 6 февраля 1942 – 30 июня 1944 в должности шофера в отдельном батальоне города Вологда.</a:t>
            </a:r>
          </a:p>
          <a:p>
            <a:pPr marL="360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 С 1 июня 1944 – 25 февраля - шофером в </a:t>
            </a:r>
            <a:r>
              <a:rPr lang="ru-RU" sz="2000" dirty="0" err="1" smtClean="0">
                <a:solidFill>
                  <a:schemeClr val="tx1"/>
                </a:solidFill>
              </a:rPr>
              <a:t>автобатальоне</a:t>
            </a:r>
            <a:r>
              <a:rPr lang="ru-RU" sz="2000" dirty="0" smtClean="0">
                <a:solidFill>
                  <a:schemeClr val="tx1"/>
                </a:solidFill>
              </a:rPr>
              <a:t> тыла Краснознаменского Балтийского флота.</a:t>
            </a:r>
          </a:p>
          <a:p>
            <a:pPr marL="360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 Автотранспорт батальона тыла входил в состав действующей армии с 1 июля 1944 - 9 мая 1945.</a:t>
            </a:r>
          </a:p>
          <a:p>
            <a:pPr marL="360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Награжден медалью за Победу над Германией и Орденом Великой Отечественной Войны 2-ой степени. После войны работал шофером. Умер в 2015 году в возрасте 90 лет.</a:t>
            </a:r>
          </a:p>
          <a:p>
            <a:pPr marL="36000" algn="just"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2878</Words>
  <Application>Microsoft Office PowerPoint</Application>
  <PresentationFormat>Экран (4:3)</PresentationFormat>
  <Paragraphs>369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Логачева Екатерина Валерьевна</dc:creator>
  <cp:lastModifiedBy>-</cp:lastModifiedBy>
  <cp:revision>391</cp:revision>
  <dcterms:created xsi:type="dcterms:W3CDTF">2019-04-29T04:55:27Z</dcterms:created>
  <dcterms:modified xsi:type="dcterms:W3CDTF">2020-05-07T13:32:20Z</dcterms:modified>
</cp:coreProperties>
</file>