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2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3" r:id="rId13"/>
    <p:sldId id="269" r:id="rId14"/>
    <p:sldId id="262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D9EF8-1BF3-42BF-A0D6-ECA5F0209FA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24437-F055-48F3-BB64-9ABDA24762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24437-F055-48F3-BB64-9ABDA2476264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Sting%20&#8211;%20Englishman%20in%20New%20York.mp3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428652"/>
            <a:ext cx="7772400" cy="1357322"/>
          </a:xfrm>
        </p:spPr>
        <p:txBody>
          <a:bodyPr/>
          <a:lstStyle/>
          <a:p>
            <a:r>
              <a:rPr lang="en-US" u="sng" dirty="0" smtClean="0"/>
              <a:t>Listen and Repeat</a:t>
            </a:r>
            <a:endParaRPr lang="ru-RU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 [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in’t3:pritə]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         [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vou’kǽbjuləri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]</a:t>
            </a:r>
            <a:endParaRPr lang="ru-RU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 [‘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prǽktis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]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            [‘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dikЅənri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]</a:t>
            </a:r>
            <a:endParaRPr lang="ru-RU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 [‘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riəlaiz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]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              [‘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nju:mərəs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]</a:t>
            </a:r>
            <a:endParaRPr lang="ru-RU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 [,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ould’fǽЅnd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]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      [‘ǣvrid3]</a:t>
            </a:r>
            <a:endParaRPr lang="ru-RU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 [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ri’leitid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]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             [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kƏ’miti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]</a:t>
            </a:r>
            <a:endParaRPr lang="ru-RU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 [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t^η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]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                   [‘nolid3]</a:t>
            </a:r>
            <a:endParaRPr lang="ru-RU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 [,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intə’neiЅn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]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        [‘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borou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]</a:t>
            </a:r>
          </a:p>
          <a:p>
            <a:pPr algn="l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                             [‘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waidspred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]</a:t>
            </a:r>
            <a:endParaRPr lang="en-US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                         </a:t>
            </a:r>
            <a:endParaRPr lang="ru-RU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32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Communication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4098" name="Picture 2" descr="F:\открытый урок\общение дете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4169"/>
            <a:ext cx="3929288" cy="27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открытый урок\общ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17" y="692696"/>
            <a:ext cx="419659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открытый урок\общение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2683"/>
            <a:ext cx="3816424" cy="259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2173" y="3848363"/>
            <a:ext cx="23891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47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756592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Travelling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3" name="Picture 3" descr="F:\открытый урок\Путишеств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118" y="1700808"/>
            <a:ext cx="9163118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открытый урок\путеш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4317" y="-107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177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English in my life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6" descr="D:\from people\why is English so popular Русина П.И\Рисунок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2976" y="1192842"/>
            <a:ext cx="7286676" cy="4819077"/>
          </a:xfrm>
          <a:noFill/>
        </p:spPr>
      </p:pic>
      <p:pic>
        <p:nvPicPr>
          <p:cNvPr id="5" name="Sting – Englishman in New Yor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2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2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/>
              <a:t>As for me, I think that…..</a:t>
            </a:r>
          </a:p>
          <a:p>
            <a:endParaRPr lang="en-US" sz="4400" dirty="0" smtClean="0"/>
          </a:p>
          <a:p>
            <a:r>
              <a:rPr lang="en-US" sz="4400" dirty="0" smtClean="0"/>
              <a:t>Personally I believe/ think that…….</a:t>
            </a:r>
          </a:p>
          <a:p>
            <a:endParaRPr lang="en-US" sz="4400" dirty="0" smtClean="0"/>
          </a:p>
          <a:p>
            <a:r>
              <a:rPr lang="en-US" sz="4400" dirty="0" smtClean="0"/>
              <a:t>In my opinion, English is important for…….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Useful phrases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2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214422"/>
            <a:ext cx="9301138" cy="5643578"/>
          </a:xfrm>
        </p:spPr>
        <p:txBody>
          <a:bodyPr>
            <a:noAutofit/>
          </a:bodyPr>
          <a:lstStyle/>
          <a:p>
            <a:r>
              <a:rPr lang="en-US" sz="3600" dirty="0" smtClean="0"/>
              <a:t>Without language, one cannot talk to people and understand them. </a:t>
            </a:r>
          </a:p>
          <a:p>
            <a:pPr marL="109728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True</a:t>
            </a:r>
          </a:p>
          <a:p>
            <a:r>
              <a:rPr lang="en-US" sz="3600" dirty="0" smtClean="0"/>
              <a:t>English is not widespread.  </a:t>
            </a:r>
          </a:p>
          <a:p>
            <a:pPr marL="109728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False</a:t>
            </a:r>
          </a:p>
          <a:p>
            <a:r>
              <a:rPr lang="en-US" sz="3600" dirty="0" smtClean="0"/>
              <a:t>Nowadays educated people should know English. </a:t>
            </a:r>
          </a:p>
          <a:p>
            <a:pPr marL="109728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Summing Up.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Say ‘True’ or ‘False’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/>
          <a:lstStyle/>
          <a:p>
            <a:r>
              <a:rPr lang="en-US" sz="3600" dirty="0"/>
              <a:t>Learning foreign languages will not help you to find a good </a:t>
            </a:r>
            <a:r>
              <a:rPr lang="en-US" sz="3600" dirty="0" smtClean="0"/>
              <a:t>job.</a:t>
            </a:r>
          </a:p>
          <a:p>
            <a:pPr marL="109728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False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It takes a lot of practice and efforts to learn the </a:t>
            </a:r>
            <a:r>
              <a:rPr lang="en-US" sz="3600" dirty="0" smtClean="0"/>
              <a:t>language. </a:t>
            </a:r>
          </a:p>
          <a:p>
            <a:pPr marL="109728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True</a:t>
            </a:r>
            <a:endParaRPr lang="en-US" sz="3600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000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5739687"/>
              </p:ext>
            </p:extLst>
          </p:nvPr>
        </p:nvGraphicFramePr>
        <p:xfrm>
          <a:off x="0" y="1196750"/>
          <a:ext cx="9144000" cy="566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56612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Do you know</a:t>
                      </a:r>
                      <a:r>
                        <a:rPr lang="en-US" sz="2800" baseline="0" dirty="0" smtClean="0"/>
                        <a:t> the words on the topic ‘English –a language of the world’?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Can you  list</a:t>
                      </a:r>
                      <a:r>
                        <a:rPr lang="en-US" sz="2800" baseline="0" dirty="0" smtClean="0"/>
                        <a:t> the reasons why English is important?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Do you know  why </a:t>
                      </a:r>
                      <a:r>
                        <a:rPr lang="en-US" sz="2800" u="sng" dirty="0" smtClean="0"/>
                        <a:t>you</a:t>
                      </a:r>
                      <a:r>
                        <a:rPr lang="en-US" sz="2800" dirty="0" smtClean="0"/>
                        <a:t> learn English?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Self-analysis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2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St.B</a:t>
            </a:r>
            <a:r>
              <a:rPr lang="en-US" sz="4000" dirty="0" smtClean="0"/>
              <a:t>. ex. 68 p. 59 (in writing)</a:t>
            </a:r>
          </a:p>
          <a:p>
            <a:r>
              <a:rPr lang="en-US" sz="4000" dirty="0" smtClean="0"/>
              <a:t>e</a:t>
            </a:r>
            <a:r>
              <a:rPr lang="en-US" sz="4000" dirty="0" smtClean="0"/>
              <a:t>x. 70 p. 59 (orally)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Hometask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</a:rPr>
              <a:t>Thanks for your attention!</a:t>
            </a:r>
            <a:endParaRPr lang="ru-RU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Admin\Рабочий стол\Зачем-и-как-учить-английский-язы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7500990" cy="4435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цитат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7166"/>
            <a:ext cx="6406783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It takes a lot of practice…….</a:t>
            </a:r>
          </a:p>
          <a:p>
            <a:endParaRPr lang="en-US" sz="3600" dirty="0" smtClean="0"/>
          </a:p>
          <a:p>
            <a:r>
              <a:rPr lang="en-US" sz="3600" dirty="0" smtClean="0"/>
              <a:t>People realize that……..</a:t>
            </a:r>
          </a:p>
          <a:p>
            <a:endParaRPr lang="en-US" sz="3600" dirty="0" smtClean="0"/>
          </a:p>
          <a:p>
            <a:r>
              <a:rPr lang="en-US" sz="3600" dirty="0" smtClean="0"/>
              <a:t>We need interpreters to………</a:t>
            </a:r>
          </a:p>
          <a:p>
            <a:endParaRPr lang="en-US" sz="3600" dirty="0" smtClean="0"/>
          </a:p>
          <a:p>
            <a:r>
              <a:rPr lang="en-US" sz="3600" dirty="0" smtClean="0"/>
              <a:t>The knowledge of foreign languages helps…..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Comment on the quotation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229600" cy="2286016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Vocabulary revision of the topic ‘English – a language of the world’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2" descr="i (14)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276600" cy="2532063"/>
          </a:xfrm>
          <a:noFill/>
          <a:ln/>
        </p:spPr>
      </p:pic>
      <p:pic>
        <p:nvPicPr>
          <p:cNvPr id="5" name="Picture 19" descr="i (16)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8" y="4143380"/>
            <a:ext cx="3132138" cy="2325688"/>
          </a:xfrm>
          <a:noFill/>
          <a:ln/>
        </p:spPr>
      </p:pic>
      <p:pic>
        <p:nvPicPr>
          <p:cNvPr id="6" name="Picture 11" descr="i (7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65388"/>
            <a:ext cx="3571900" cy="258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214422"/>
            <a:ext cx="9001156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ru-RU" dirty="0" smtClean="0"/>
              <a:t>Требуется много практики, чтобы выполнить что-то.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It takes a lot of practice to do something.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ru-RU" dirty="0" smtClean="0"/>
              <a:t>В мире множество языков.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There are numerous languages in the world.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ru-RU" dirty="0" smtClean="0"/>
              <a:t>Какой твой родной язык?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What’s your mother tongue?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ru-RU" dirty="0" smtClean="0"/>
              <a:t>Ты никогда не будешь свободно говорить по-английски, если не будешь практиковаться.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You’ll never speak English fluently if you don’t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practise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Translate from Russian into English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8858280" cy="6572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5. </a:t>
            </a:r>
            <a:r>
              <a:rPr lang="ru-RU" dirty="0" smtClean="0"/>
              <a:t>Английский язык – официальный язык Олимпийского комитета.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 English language is the official language of the Olympic Committee.</a:t>
            </a:r>
          </a:p>
          <a:p>
            <a:pPr>
              <a:buNone/>
            </a:pPr>
            <a:r>
              <a:rPr lang="en-US" dirty="0" smtClean="0"/>
              <a:t>6. </a:t>
            </a:r>
            <a:r>
              <a:rPr lang="ru-RU" dirty="0" smtClean="0"/>
              <a:t>Многие языки заимствуют английские слова и фразы. 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Many languages borrow English words and phrases.</a:t>
            </a:r>
          </a:p>
          <a:p>
            <a:pPr>
              <a:buNone/>
            </a:pPr>
            <a:r>
              <a:rPr lang="en-US" dirty="0" smtClean="0"/>
              <a:t>7. </a:t>
            </a:r>
            <a:r>
              <a:rPr lang="ru-RU" dirty="0" smtClean="0"/>
              <a:t>Я пытаюсь улучшить знания английского, просматривая фильмы и читая книги в оригинале.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 am trying to improve my knowledge of English by watching films and reading books in the original.</a:t>
            </a:r>
          </a:p>
          <a:p>
            <a:pPr>
              <a:buNone/>
            </a:pPr>
            <a:r>
              <a:rPr lang="en-US" dirty="0" smtClean="0"/>
              <a:t>8. </a:t>
            </a:r>
            <a:r>
              <a:rPr lang="ru-RU" dirty="0" smtClean="0"/>
              <a:t>Его знание языка выше среднего.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His knowledge of the language is above average.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740"/>
            <a:ext cx="8229600" cy="1143000"/>
          </a:xfrm>
        </p:spPr>
        <p:txBody>
          <a:bodyPr/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The importance of English</a:t>
            </a:r>
            <a:endParaRPr lang="ru-RU" dirty="0"/>
          </a:p>
        </p:txBody>
      </p:sp>
      <p:pic>
        <p:nvPicPr>
          <p:cNvPr id="1027" name="Picture 3" descr="F:\открытый урок\от денег к свет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6826" y="2132856"/>
            <a:ext cx="5412218" cy="462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открытый урок\бизнес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16" y="1359142"/>
            <a:ext cx="3759696" cy="25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43218" y="977297"/>
            <a:ext cx="4032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Business and Job opportunities</a:t>
            </a:r>
          </a:p>
        </p:txBody>
      </p:sp>
    </p:spTree>
    <p:extLst>
      <p:ext uri="{BB962C8B-B14F-4D97-AF65-F5344CB8AC3E}">
        <p14:creationId xmlns:p14="http://schemas.microsoft.com/office/powerpoint/2010/main" xmlns="" val="166510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International Education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F:\открытый урок\об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5616624" cy="417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открытый урок\образ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86490"/>
            <a:ext cx="326436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892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Information and Technology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3074" name="Picture 2" descr="F:\открытый урок\те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698" y="993230"/>
            <a:ext cx="4331302" cy="275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открытый урок\техно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8634"/>
            <a:ext cx="9144000" cy="313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открытый урок\техноло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96406"/>
            <a:ext cx="4283968" cy="26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065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278</TotalTime>
  <Words>443</Words>
  <Application>Microsoft Office PowerPoint</Application>
  <PresentationFormat>Экран (4:3)</PresentationFormat>
  <Paragraphs>69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Listen and Repeat</vt:lpstr>
      <vt:lpstr>Слайд 2</vt:lpstr>
      <vt:lpstr>Comment on the quotation</vt:lpstr>
      <vt:lpstr>Vocabulary revision of the topic ‘English – a language of the world’ </vt:lpstr>
      <vt:lpstr>Translate from Russian into English</vt:lpstr>
      <vt:lpstr>Слайд 6</vt:lpstr>
      <vt:lpstr>The importance of English</vt:lpstr>
      <vt:lpstr>International Education </vt:lpstr>
      <vt:lpstr>The Information and Technology </vt:lpstr>
      <vt:lpstr>Communication </vt:lpstr>
      <vt:lpstr>Travelling </vt:lpstr>
      <vt:lpstr>English in my life</vt:lpstr>
      <vt:lpstr>Useful phrases</vt:lpstr>
      <vt:lpstr>Summing Up. Say ‘True’ or ‘False’</vt:lpstr>
      <vt:lpstr>Слайд 15</vt:lpstr>
      <vt:lpstr>Self-analysis</vt:lpstr>
      <vt:lpstr>Hometask</vt:lpstr>
      <vt:lpstr>Thanks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 and Repeat</dc:title>
  <cp:lastModifiedBy>Admin</cp:lastModifiedBy>
  <cp:revision>44</cp:revision>
  <dcterms:modified xsi:type="dcterms:W3CDTF">2017-10-18T15:44:58Z</dcterms:modified>
</cp:coreProperties>
</file>