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61" r:id="rId3"/>
    <p:sldId id="262" r:id="rId4"/>
    <p:sldId id="263" r:id="rId5"/>
    <p:sldId id="265" r:id="rId6"/>
    <p:sldId id="266" r:id="rId7"/>
    <p:sldId id="256" r:id="rId8"/>
    <p:sldId id="268" r:id="rId9"/>
    <p:sldId id="269" r:id="rId10"/>
    <p:sldId id="270" r:id="rId11"/>
    <p:sldId id="271" r:id="rId12"/>
    <p:sldId id="272" r:id="rId13"/>
    <p:sldId id="273" r:id="rId14"/>
  </p:sldIdLst>
  <p:sldSz cx="9144000" cy="6858000" type="screen4x3"/>
  <p:notesSz cx="6797675" cy="9926638"/>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E6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snapToObjects="1">
      <p:cViewPr>
        <p:scale>
          <a:sx n="90" d="100"/>
          <a:sy n="90" d="100"/>
        </p:scale>
        <p:origin x="-582" y="6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2D99E38-2D04-4E87-A62C-9AA1FC1CC363}" type="datetimeFigureOut">
              <a:rPr lang="ru-RU" smtClean="0"/>
              <a:pPr/>
              <a:t>20.03.2017</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003CAF2A-5A4B-4534-9ADD-7BF3BCCF6CC2}" type="slidenum">
              <a:rPr lang="ru-RU" smtClean="0"/>
              <a:pPr/>
              <a:t>‹#›</a:t>
            </a:fld>
            <a:endParaRPr lang="ru-RU"/>
          </a:p>
        </p:txBody>
      </p:sp>
    </p:spTree>
    <p:extLst>
      <p:ext uri="{BB962C8B-B14F-4D97-AF65-F5344CB8AC3E}">
        <p14:creationId xmlns:p14="http://schemas.microsoft.com/office/powerpoint/2010/main" xmlns="" val="16181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ru"/>
              <a:pPr lvl="0" rtl="0">
                <a:spcBef>
                  <a:spcPts val="0"/>
                </a:spcBef>
                <a:buNone/>
              </a:pPr>
              <a:t>‹#›</a:t>
            </a:fld>
            <a:endParaRPr lang="ru"/>
          </a:p>
        </p:txBody>
      </p:sp>
    </p:spTree>
    <p:extLst>
      <p:ext uri="{BB962C8B-B14F-4D97-AF65-F5344CB8AC3E}">
        <p14:creationId xmlns:p14="http://schemas.microsoft.com/office/powerpoint/2010/main" xmlns="" val="3641212056"/>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thruBlk="1"/>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cstate="print">
            <a:alphaModFix/>
          </a:blip>
          <a:stretch>
            <a:fillRect/>
          </a:stretch>
        </p:blipFill>
        <p:spPr>
          <a:xfrm>
            <a:off x="321450" y="95001"/>
            <a:ext cx="2162175" cy="2870200"/>
          </a:xfrm>
          <a:prstGeom prst="rect">
            <a:avLst/>
          </a:prstGeom>
          <a:noFill/>
          <a:ln>
            <a:noFill/>
          </a:ln>
        </p:spPr>
      </p:pic>
      <p:pic>
        <p:nvPicPr>
          <p:cNvPr id="55" name="Shape 55"/>
          <p:cNvPicPr preferRelativeResize="0"/>
          <p:nvPr/>
        </p:nvPicPr>
        <p:blipFill>
          <a:blip r:embed="rId4" cstate="print">
            <a:alphaModFix/>
          </a:blip>
          <a:stretch>
            <a:fillRect/>
          </a:stretch>
        </p:blipFill>
        <p:spPr>
          <a:xfrm>
            <a:off x="6615451" y="119633"/>
            <a:ext cx="2162175" cy="2870200"/>
          </a:xfrm>
          <a:prstGeom prst="rect">
            <a:avLst/>
          </a:prstGeom>
          <a:noFill/>
          <a:ln>
            <a:noFill/>
          </a:ln>
        </p:spPr>
      </p:pic>
      <p:pic>
        <p:nvPicPr>
          <p:cNvPr id="56" name="Shape 56"/>
          <p:cNvPicPr preferRelativeResize="0"/>
          <p:nvPr/>
        </p:nvPicPr>
        <p:blipFill>
          <a:blip r:embed="rId5" cstate="print">
            <a:alphaModFix/>
          </a:blip>
          <a:stretch>
            <a:fillRect/>
          </a:stretch>
        </p:blipFill>
        <p:spPr>
          <a:xfrm>
            <a:off x="330975" y="2870183"/>
            <a:ext cx="2152650" cy="2882900"/>
          </a:xfrm>
          <a:prstGeom prst="rect">
            <a:avLst/>
          </a:prstGeom>
          <a:noFill/>
          <a:ln>
            <a:noFill/>
          </a:ln>
        </p:spPr>
      </p:pic>
      <p:pic>
        <p:nvPicPr>
          <p:cNvPr id="57" name="Shape 57"/>
          <p:cNvPicPr preferRelativeResize="0"/>
          <p:nvPr/>
        </p:nvPicPr>
        <p:blipFill>
          <a:blip r:embed="rId6" cstate="print">
            <a:alphaModFix/>
          </a:blip>
          <a:stretch>
            <a:fillRect/>
          </a:stretch>
        </p:blipFill>
        <p:spPr>
          <a:xfrm>
            <a:off x="6615451" y="2889001"/>
            <a:ext cx="2162175" cy="2882900"/>
          </a:xfrm>
          <a:prstGeom prst="rect">
            <a:avLst/>
          </a:prstGeom>
          <a:noFill/>
          <a:ln>
            <a:noFill/>
          </a:ln>
        </p:spPr>
      </p:pic>
      <p:pic>
        <p:nvPicPr>
          <p:cNvPr id="58" name="Shape 58"/>
          <p:cNvPicPr preferRelativeResize="0"/>
          <p:nvPr/>
        </p:nvPicPr>
        <p:blipFill>
          <a:blip r:embed="rId7" cstate="print">
            <a:alphaModFix/>
          </a:blip>
          <a:stretch>
            <a:fillRect/>
          </a:stretch>
        </p:blipFill>
        <p:spPr>
          <a:xfrm>
            <a:off x="2534062" y="236967"/>
            <a:ext cx="838200" cy="1447800"/>
          </a:xfrm>
          <a:prstGeom prst="rect">
            <a:avLst/>
          </a:prstGeom>
          <a:noFill/>
          <a:ln>
            <a:noFill/>
          </a:ln>
        </p:spPr>
      </p:pic>
      <p:pic>
        <p:nvPicPr>
          <p:cNvPr id="59" name="Shape 59"/>
          <p:cNvPicPr preferRelativeResize="0"/>
          <p:nvPr/>
        </p:nvPicPr>
        <p:blipFill>
          <a:blip r:embed="rId8" cstate="print">
            <a:alphaModFix/>
          </a:blip>
          <a:stretch>
            <a:fillRect/>
          </a:stretch>
        </p:blipFill>
        <p:spPr>
          <a:xfrm>
            <a:off x="3422713" y="243333"/>
            <a:ext cx="828675" cy="1447800"/>
          </a:xfrm>
          <a:prstGeom prst="rect">
            <a:avLst/>
          </a:prstGeom>
          <a:noFill/>
          <a:ln>
            <a:noFill/>
          </a:ln>
        </p:spPr>
      </p:pic>
      <p:pic>
        <p:nvPicPr>
          <p:cNvPr id="60" name="Shape 60"/>
          <p:cNvPicPr preferRelativeResize="0"/>
          <p:nvPr/>
        </p:nvPicPr>
        <p:blipFill>
          <a:blip r:embed="rId9" cstate="print">
            <a:alphaModFix/>
          </a:blip>
          <a:stretch>
            <a:fillRect/>
          </a:stretch>
        </p:blipFill>
        <p:spPr>
          <a:xfrm>
            <a:off x="4333351" y="281434"/>
            <a:ext cx="828675" cy="1485900"/>
          </a:xfrm>
          <a:prstGeom prst="rect">
            <a:avLst/>
          </a:prstGeom>
          <a:noFill/>
          <a:ln>
            <a:noFill/>
          </a:ln>
        </p:spPr>
      </p:pic>
      <p:pic>
        <p:nvPicPr>
          <p:cNvPr id="61" name="Shape 61"/>
          <p:cNvPicPr preferRelativeResize="0"/>
          <p:nvPr/>
        </p:nvPicPr>
        <p:blipFill>
          <a:blip r:embed="rId10" cstate="print">
            <a:alphaModFix/>
          </a:blip>
          <a:stretch>
            <a:fillRect/>
          </a:stretch>
        </p:blipFill>
        <p:spPr>
          <a:xfrm>
            <a:off x="5123075" y="281416"/>
            <a:ext cx="476250" cy="635000"/>
          </a:xfrm>
          <a:prstGeom prst="rect">
            <a:avLst/>
          </a:prstGeom>
          <a:noFill/>
          <a:ln>
            <a:noFill/>
          </a:ln>
        </p:spPr>
      </p:pic>
      <p:pic>
        <p:nvPicPr>
          <p:cNvPr id="62" name="Shape 62"/>
          <p:cNvPicPr preferRelativeResize="0"/>
          <p:nvPr/>
        </p:nvPicPr>
        <p:blipFill>
          <a:blip r:embed="rId11" cstate="print">
            <a:alphaModFix/>
          </a:blip>
          <a:stretch>
            <a:fillRect/>
          </a:stretch>
        </p:blipFill>
        <p:spPr>
          <a:xfrm>
            <a:off x="5438938" y="236967"/>
            <a:ext cx="828675" cy="1447800"/>
          </a:xfrm>
          <a:prstGeom prst="rect">
            <a:avLst/>
          </a:prstGeom>
          <a:noFill/>
          <a:ln>
            <a:noFill/>
          </a:ln>
        </p:spPr>
      </p:pic>
      <p:pic>
        <p:nvPicPr>
          <p:cNvPr id="63" name="Shape 63"/>
          <p:cNvPicPr preferRelativeResize="0"/>
          <p:nvPr/>
        </p:nvPicPr>
        <p:blipFill>
          <a:blip r:embed="rId12" cstate="print">
            <a:alphaModFix/>
          </a:blip>
          <a:stretch>
            <a:fillRect/>
          </a:stretch>
        </p:blipFill>
        <p:spPr>
          <a:xfrm>
            <a:off x="2534075" y="1703816"/>
            <a:ext cx="838200" cy="1295400"/>
          </a:xfrm>
          <a:prstGeom prst="rect">
            <a:avLst/>
          </a:prstGeom>
          <a:noFill/>
          <a:ln>
            <a:noFill/>
          </a:ln>
        </p:spPr>
      </p:pic>
      <p:pic>
        <p:nvPicPr>
          <p:cNvPr id="64" name="Shape 64"/>
          <p:cNvPicPr preferRelativeResize="0"/>
          <p:nvPr/>
        </p:nvPicPr>
        <p:blipFill>
          <a:blip r:embed="rId13" cstate="print">
            <a:alphaModFix/>
          </a:blip>
          <a:stretch>
            <a:fillRect/>
          </a:stretch>
        </p:blipFill>
        <p:spPr>
          <a:xfrm>
            <a:off x="3417962" y="1657101"/>
            <a:ext cx="838200" cy="1231900"/>
          </a:xfrm>
          <a:prstGeom prst="rect">
            <a:avLst/>
          </a:prstGeom>
          <a:noFill/>
          <a:ln>
            <a:noFill/>
          </a:ln>
        </p:spPr>
      </p:pic>
      <p:pic>
        <p:nvPicPr>
          <p:cNvPr id="65" name="Shape 65"/>
          <p:cNvPicPr preferRelativeResize="0"/>
          <p:nvPr/>
        </p:nvPicPr>
        <p:blipFill>
          <a:blip r:embed="rId14" cstate="print">
            <a:alphaModFix/>
          </a:blip>
          <a:stretch>
            <a:fillRect/>
          </a:stretch>
        </p:blipFill>
        <p:spPr>
          <a:xfrm>
            <a:off x="4332376" y="1716516"/>
            <a:ext cx="828675" cy="1270000"/>
          </a:xfrm>
          <a:prstGeom prst="rect">
            <a:avLst/>
          </a:prstGeom>
          <a:noFill/>
          <a:ln>
            <a:noFill/>
          </a:ln>
        </p:spPr>
      </p:pic>
      <p:pic>
        <p:nvPicPr>
          <p:cNvPr id="66" name="Shape 66"/>
          <p:cNvPicPr preferRelativeResize="0"/>
          <p:nvPr/>
        </p:nvPicPr>
        <p:blipFill>
          <a:blip r:embed="rId15" cstate="print">
            <a:alphaModFix/>
          </a:blip>
          <a:stretch>
            <a:fillRect/>
          </a:stretch>
        </p:blipFill>
        <p:spPr>
          <a:xfrm>
            <a:off x="5239200" y="1580901"/>
            <a:ext cx="800100" cy="1384300"/>
          </a:xfrm>
          <a:prstGeom prst="rect">
            <a:avLst/>
          </a:prstGeom>
          <a:noFill/>
          <a:ln>
            <a:noFill/>
          </a:ln>
        </p:spPr>
      </p:pic>
      <p:pic>
        <p:nvPicPr>
          <p:cNvPr id="67" name="Shape 67"/>
          <p:cNvPicPr preferRelativeResize="0"/>
          <p:nvPr/>
        </p:nvPicPr>
        <p:blipFill>
          <a:blip r:embed="rId16" cstate="print">
            <a:alphaModFix/>
          </a:blip>
          <a:stretch>
            <a:fillRect/>
          </a:stretch>
        </p:blipFill>
        <p:spPr>
          <a:xfrm>
            <a:off x="2947750" y="2992883"/>
            <a:ext cx="762000" cy="1308100"/>
          </a:xfrm>
          <a:prstGeom prst="rect">
            <a:avLst/>
          </a:prstGeom>
          <a:noFill/>
          <a:ln>
            <a:noFill/>
          </a:ln>
        </p:spPr>
      </p:pic>
      <p:pic>
        <p:nvPicPr>
          <p:cNvPr id="68" name="Shape 68"/>
          <p:cNvPicPr preferRelativeResize="0"/>
          <p:nvPr/>
        </p:nvPicPr>
        <p:blipFill>
          <a:blip r:embed="rId17" cstate="print">
            <a:alphaModFix/>
          </a:blip>
          <a:stretch>
            <a:fillRect/>
          </a:stretch>
        </p:blipFill>
        <p:spPr>
          <a:xfrm>
            <a:off x="3770201" y="2999249"/>
            <a:ext cx="828675" cy="1295400"/>
          </a:xfrm>
          <a:prstGeom prst="rect">
            <a:avLst/>
          </a:prstGeom>
          <a:noFill/>
          <a:ln>
            <a:noFill/>
          </a:ln>
        </p:spPr>
      </p:pic>
      <p:pic>
        <p:nvPicPr>
          <p:cNvPr id="69" name="Shape 69"/>
          <p:cNvPicPr preferRelativeResize="0"/>
          <p:nvPr/>
        </p:nvPicPr>
        <p:blipFill>
          <a:blip r:embed="rId18" cstate="print">
            <a:alphaModFix/>
          </a:blip>
          <a:stretch>
            <a:fillRect/>
          </a:stretch>
        </p:blipFill>
        <p:spPr>
          <a:xfrm>
            <a:off x="4659325" y="3031001"/>
            <a:ext cx="819150" cy="1231900"/>
          </a:xfrm>
          <a:prstGeom prst="rect">
            <a:avLst/>
          </a:prstGeom>
          <a:noFill/>
          <a:ln>
            <a:noFill/>
          </a:ln>
        </p:spPr>
      </p:pic>
      <p:pic>
        <p:nvPicPr>
          <p:cNvPr id="70" name="Shape 70"/>
          <p:cNvPicPr preferRelativeResize="0"/>
          <p:nvPr/>
        </p:nvPicPr>
        <p:blipFill>
          <a:blip r:embed="rId19" cstate="print">
            <a:alphaModFix/>
          </a:blip>
          <a:stretch>
            <a:fillRect/>
          </a:stretch>
        </p:blipFill>
        <p:spPr>
          <a:xfrm>
            <a:off x="2561400" y="4262900"/>
            <a:ext cx="3246266" cy="2125233"/>
          </a:xfrm>
          <a:prstGeom prst="rect">
            <a:avLst/>
          </a:prstGeom>
          <a:noFill/>
          <a:ln>
            <a:noFill/>
          </a:ln>
        </p:spPr>
      </p:pic>
      <p:sp>
        <p:nvSpPr>
          <p:cNvPr id="71" name="Shape 71"/>
          <p:cNvSpPr txBox="1"/>
          <p:nvPr/>
        </p:nvSpPr>
        <p:spPr>
          <a:xfrm>
            <a:off x="7076575" y="6074733"/>
            <a:ext cx="2067300" cy="737600"/>
          </a:xfrm>
          <a:prstGeom prst="rect">
            <a:avLst/>
          </a:prstGeom>
          <a:noFill/>
          <a:ln>
            <a:noFill/>
          </a:ln>
        </p:spPr>
        <p:txBody>
          <a:bodyPr lIns="91425" tIns="91425" rIns="91425" bIns="91425" anchor="t" anchorCtr="0">
            <a:noAutofit/>
          </a:bodyPr>
          <a:lstStyle/>
          <a:p>
            <a:pPr lvl="0">
              <a:spcBef>
                <a:spcPts val="0"/>
              </a:spcBef>
              <a:buNone/>
            </a:pPr>
            <a:r>
              <a:rPr lang="ru" b="1">
                <a:latin typeface="Impact"/>
                <a:ea typeface="Impact"/>
                <a:cs typeface="Impact"/>
                <a:sym typeface="Impact"/>
              </a:rPr>
              <a:t>MBEI School № 36</a:t>
            </a:r>
          </a:p>
          <a:p>
            <a:pPr lvl="0">
              <a:spcBef>
                <a:spcPts val="0"/>
              </a:spcBef>
              <a:buNone/>
            </a:pPr>
            <a:r>
              <a:rPr lang="ru" b="1">
                <a:latin typeface="Impact"/>
                <a:ea typeface="Impact"/>
                <a:cs typeface="Impact"/>
                <a:sym typeface="Impact"/>
              </a:rPr>
              <a:t>Class- 10 “B”</a:t>
            </a:r>
          </a:p>
        </p:txBody>
      </p:sp>
    </p:spTree>
    <p:extLst>
      <p:ext uri="{BB962C8B-B14F-4D97-AF65-F5344CB8AC3E}">
        <p14:creationId xmlns:p14="http://schemas.microsoft.com/office/powerpoint/2010/main" xmlns="" val="1496668975"/>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0" y="-72867"/>
            <a:ext cx="8520600" cy="592000"/>
          </a:xfrm>
          <a:prstGeom prst="rect">
            <a:avLst/>
          </a:prstGeom>
        </p:spPr>
        <p:txBody>
          <a:bodyPr lIns="91425" tIns="91425" rIns="91425" bIns="91425" anchor="t" anchorCtr="0">
            <a:noAutofit/>
          </a:bodyPr>
          <a:lstStyle/>
          <a:p>
            <a:pPr lvl="0" rtl="0">
              <a:spcBef>
                <a:spcPts val="0"/>
              </a:spcBef>
              <a:buNone/>
            </a:pPr>
            <a:r>
              <a:rPr lang="ru" i="1">
                <a:latin typeface="Impact"/>
                <a:ea typeface="Impact"/>
                <a:cs typeface="Impact"/>
                <a:sym typeface="Impact"/>
              </a:rPr>
              <a:t>Check your answers!</a:t>
            </a:r>
          </a:p>
        </p:txBody>
      </p:sp>
      <p:sp>
        <p:nvSpPr>
          <p:cNvPr id="208" name="Shape 208"/>
          <p:cNvSpPr txBox="1"/>
          <p:nvPr/>
        </p:nvSpPr>
        <p:spPr>
          <a:xfrm>
            <a:off x="430325" y="1038267"/>
            <a:ext cx="3934500" cy="3278800"/>
          </a:xfrm>
          <a:prstGeom prst="rect">
            <a:avLst/>
          </a:prstGeom>
          <a:noFill/>
          <a:ln>
            <a:noFill/>
          </a:ln>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p:txBody>
      </p:sp>
      <p:graphicFrame>
        <p:nvGraphicFramePr>
          <p:cNvPr id="209" name="Shape 209"/>
          <p:cNvGraphicFramePr/>
          <p:nvPr/>
        </p:nvGraphicFramePr>
        <p:xfrm>
          <a:off x="75101" y="618067"/>
          <a:ext cx="4732125" cy="6206000"/>
        </p:xfrm>
        <a:graphic>
          <a:graphicData uri="http://schemas.openxmlformats.org/drawingml/2006/table">
            <a:tbl>
              <a:tblPr>
                <a:noFill/>
              </a:tblPr>
              <a:tblGrid>
                <a:gridCol w="545675"/>
                <a:gridCol w="4186450"/>
              </a:tblGrid>
              <a:tr h="620600">
                <a:tc>
                  <a:txBody>
                    <a:bodyPr/>
                    <a:lstStyle/>
                    <a:p>
                      <a:pPr lvl="0" rtl="0">
                        <a:spcBef>
                          <a:spcPts val="0"/>
                        </a:spcBef>
                        <a:buNone/>
                      </a:pPr>
                      <a:r>
                        <a:rPr lang="ru" sz="2400" b="1" dirty="0"/>
                        <a:t>1</a:t>
                      </a:r>
                    </a:p>
                  </a:txBody>
                  <a:tcPr marL="91425" marR="91425" marT="121900" marB="121900"/>
                </a:tc>
                <a:tc>
                  <a:txBody>
                    <a:bodyPr/>
                    <a:lstStyle/>
                    <a:p>
                      <a:pPr lvl="0">
                        <a:spcBef>
                          <a:spcPts val="0"/>
                        </a:spcBef>
                        <a:buNone/>
                      </a:pPr>
                      <a:r>
                        <a:rPr lang="ru" sz="2400"/>
                        <a:t>ENTERTAIN</a:t>
                      </a:r>
                      <a:r>
                        <a:rPr lang="ru" sz="2400">
                          <a:solidFill>
                            <a:srgbClr val="FF0000"/>
                          </a:solidFill>
                        </a:rPr>
                        <a:t>MENT</a:t>
                      </a:r>
                    </a:p>
                  </a:txBody>
                  <a:tcPr marL="91425" marR="91425" marT="121900" marB="121900"/>
                </a:tc>
              </a:tr>
              <a:tr h="620600">
                <a:tc>
                  <a:txBody>
                    <a:bodyPr/>
                    <a:lstStyle/>
                    <a:p>
                      <a:pPr lvl="0" rtl="0">
                        <a:spcBef>
                          <a:spcPts val="0"/>
                        </a:spcBef>
                        <a:buNone/>
                      </a:pPr>
                      <a:r>
                        <a:rPr lang="ru" sz="2400" b="1"/>
                        <a:t>2</a:t>
                      </a:r>
                    </a:p>
                  </a:txBody>
                  <a:tcPr marL="91425" marR="91425" marT="121900" marB="121900"/>
                </a:tc>
                <a:tc>
                  <a:txBody>
                    <a:bodyPr/>
                    <a:lstStyle/>
                    <a:p>
                      <a:pPr lvl="0">
                        <a:spcBef>
                          <a:spcPts val="0"/>
                        </a:spcBef>
                        <a:buNone/>
                      </a:pPr>
                      <a:r>
                        <a:rPr lang="ru" sz="2400"/>
                        <a:t>TRU</a:t>
                      </a:r>
                      <a:r>
                        <a:rPr lang="ru" sz="2400">
                          <a:solidFill>
                            <a:srgbClr val="FF0000"/>
                          </a:solidFill>
                        </a:rPr>
                        <a:t>TH</a:t>
                      </a:r>
                    </a:p>
                  </a:txBody>
                  <a:tcPr marL="91425" marR="91425" marT="121900" marB="121900"/>
                </a:tc>
              </a:tr>
              <a:tr h="620600">
                <a:tc>
                  <a:txBody>
                    <a:bodyPr/>
                    <a:lstStyle/>
                    <a:p>
                      <a:pPr lvl="0" rtl="0">
                        <a:spcBef>
                          <a:spcPts val="0"/>
                        </a:spcBef>
                        <a:buNone/>
                      </a:pPr>
                      <a:r>
                        <a:rPr lang="ru" sz="2400" b="1"/>
                        <a:t>3</a:t>
                      </a:r>
                    </a:p>
                  </a:txBody>
                  <a:tcPr marL="91425" marR="91425" marT="121900" marB="121900"/>
                </a:tc>
                <a:tc>
                  <a:txBody>
                    <a:bodyPr/>
                    <a:lstStyle/>
                    <a:p>
                      <a:pPr lvl="0" rtl="0">
                        <a:spcBef>
                          <a:spcPts val="0"/>
                        </a:spcBef>
                        <a:buNone/>
                      </a:pPr>
                      <a:r>
                        <a:rPr lang="ru" sz="2400"/>
                        <a:t>PROBABL</a:t>
                      </a:r>
                      <a:r>
                        <a:rPr lang="ru" sz="2400">
                          <a:solidFill>
                            <a:srgbClr val="FF0000"/>
                          </a:solidFill>
                        </a:rPr>
                        <a:t>Y</a:t>
                      </a:r>
                    </a:p>
                  </a:txBody>
                  <a:tcPr marL="91425" marR="91425" marT="121900" marB="121900"/>
                </a:tc>
              </a:tr>
              <a:tr h="620600">
                <a:tc>
                  <a:txBody>
                    <a:bodyPr/>
                    <a:lstStyle/>
                    <a:p>
                      <a:pPr lvl="0" rtl="0">
                        <a:spcBef>
                          <a:spcPts val="0"/>
                        </a:spcBef>
                        <a:buNone/>
                      </a:pPr>
                      <a:r>
                        <a:rPr lang="ru" sz="2400" b="1"/>
                        <a:t>4</a:t>
                      </a:r>
                    </a:p>
                  </a:txBody>
                  <a:tcPr marL="91425" marR="91425" marT="121900" marB="121900"/>
                </a:tc>
                <a:tc>
                  <a:txBody>
                    <a:bodyPr/>
                    <a:lstStyle/>
                    <a:p>
                      <a:pPr lvl="0">
                        <a:spcBef>
                          <a:spcPts val="0"/>
                        </a:spcBef>
                        <a:buNone/>
                      </a:pPr>
                      <a:r>
                        <a:rPr lang="ru" sz="2400"/>
                        <a:t>FEEL</a:t>
                      </a:r>
                      <a:r>
                        <a:rPr lang="ru" sz="2400">
                          <a:solidFill>
                            <a:srgbClr val="FF0000"/>
                          </a:solidFill>
                        </a:rPr>
                        <a:t>INGS</a:t>
                      </a:r>
                    </a:p>
                  </a:txBody>
                  <a:tcPr marL="91425" marR="91425" marT="121900" marB="121900"/>
                </a:tc>
              </a:tr>
              <a:tr h="620600">
                <a:tc>
                  <a:txBody>
                    <a:bodyPr/>
                    <a:lstStyle/>
                    <a:p>
                      <a:pPr lvl="0" rtl="0">
                        <a:spcBef>
                          <a:spcPts val="0"/>
                        </a:spcBef>
                        <a:buNone/>
                      </a:pPr>
                      <a:r>
                        <a:rPr lang="ru" sz="2400" b="1"/>
                        <a:t>5</a:t>
                      </a:r>
                    </a:p>
                  </a:txBody>
                  <a:tcPr marL="91425" marR="91425" marT="121900" marB="121900"/>
                </a:tc>
                <a:tc>
                  <a:txBody>
                    <a:bodyPr/>
                    <a:lstStyle/>
                    <a:p>
                      <a:pPr lvl="0">
                        <a:spcBef>
                          <a:spcPts val="0"/>
                        </a:spcBef>
                        <a:buNone/>
                      </a:pPr>
                      <a:r>
                        <a:rPr lang="ru" sz="2400"/>
                        <a:t>PSYCHOLOG</a:t>
                      </a:r>
                      <a:r>
                        <a:rPr lang="ru" sz="2400">
                          <a:solidFill>
                            <a:srgbClr val="FF0000"/>
                          </a:solidFill>
                        </a:rPr>
                        <a:t>ICAL</a:t>
                      </a:r>
                    </a:p>
                  </a:txBody>
                  <a:tcPr marL="91425" marR="91425" marT="121900" marB="121900"/>
                </a:tc>
              </a:tr>
              <a:tr h="620600">
                <a:tc>
                  <a:txBody>
                    <a:bodyPr/>
                    <a:lstStyle/>
                    <a:p>
                      <a:pPr lvl="0" rtl="0">
                        <a:spcBef>
                          <a:spcPts val="0"/>
                        </a:spcBef>
                        <a:buNone/>
                      </a:pPr>
                      <a:r>
                        <a:rPr lang="ru" sz="2400" b="1"/>
                        <a:t>6</a:t>
                      </a:r>
                    </a:p>
                  </a:txBody>
                  <a:tcPr marL="91425" marR="91425" marT="121900" marB="121900"/>
                </a:tc>
                <a:tc>
                  <a:txBody>
                    <a:bodyPr/>
                    <a:lstStyle/>
                    <a:p>
                      <a:pPr lvl="0">
                        <a:spcBef>
                          <a:spcPts val="0"/>
                        </a:spcBef>
                        <a:buNone/>
                      </a:pPr>
                      <a:r>
                        <a:rPr lang="ru" sz="2400"/>
                        <a:t>PERSONAL</a:t>
                      </a:r>
                      <a:r>
                        <a:rPr lang="ru" sz="2400">
                          <a:solidFill>
                            <a:srgbClr val="FF0000"/>
                          </a:solidFill>
                        </a:rPr>
                        <a:t>LY</a:t>
                      </a:r>
                    </a:p>
                  </a:txBody>
                  <a:tcPr marL="91425" marR="91425" marT="121900" marB="121900"/>
                </a:tc>
              </a:tr>
              <a:tr h="620600">
                <a:tc>
                  <a:txBody>
                    <a:bodyPr/>
                    <a:lstStyle/>
                    <a:p>
                      <a:pPr lvl="0" rtl="0">
                        <a:spcBef>
                          <a:spcPts val="0"/>
                        </a:spcBef>
                        <a:buNone/>
                      </a:pPr>
                      <a:r>
                        <a:rPr lang="ru" sz="2400" b="1"/>
                        <a:t>7</a:t>
                      </a:r>
                    </a:p>
                  </a:txBody>
                  <a:tcPr marL="91425" marR="91425" marT="121900" marB="121900"/>
                </a:tc>
                <a:tc>
                  <a:txBody>
                    <a:bodyPr/>
                    <a:lstStyle/>
                    <a:p>
                      <a:pPr lvl="0">
                        <a:spcBef>
                          <a:spcPts val="0"/>
                        </a:spcBef>
                        <a:buNone/>
                      </a:pPr>
                      <a:r>
                        <a:rPr lang="ru" sz="2400"/>
                        <a:t>INTEREST</a:t>
                      </a:r>
                      <a:r>
                        <a:rPr lang="ru" sz="2400">
                          <a:solidFill>
                            <a:srgbClr val="FF0000"/>
                          </a:solidFill>
                        </a:rPr>
                        <a:t>ING</a:t>
                      </a:r>
                    </a:p>
                  </a:txBody>
                  <a:tcPr marL="91425" marR="91425" marT="121900" marB="121900"/>
                </a:tc>
              </a:tr>
              <a:tr h="620600">
                <a:tc>
                  <a:txBody>
                    <a:bodyPr/>
                    <a:lstStyle/>
                    <a:p>
                      <a:pPr lvl="0" rtl="0">
                        <a:spcBef>
                          <a:spcPts val="0"/>
                        </a:spcBef>
                        <a:buNone/>
                      </a:pPr>
                      <a:r>
                        <a:rPr lang="ru" sz="2400" b="1"/>
                        <a:t>8</a:t>
                      </a:r>
                    </a:p>
                  </a:txBody>
                  <a:tcPr marL="91425" marR="91425" marT="121900" marB="121900"/>
                </a:tc>
                <a:tc>
                  <a:txBody>
                    <a:bodyPr/>
                    <a:lstStyle/>
                    <a:p>
                      <a:pPr lvl="0" rtl="0">
                        <a:spcBef>
                          <a:spcPts val="0"/>
                        </a:spcBef>
                        <a:buNone/>
                      </a:pPr>
                      <a:r>
                        <a:rPr lang="ru" sz="2400"/>
                        <a:t>BEHAV</a:t>
                      </a:r>
                      <a:r>
                        <a:rPr lang="ru" sz="2400">
                          <a:solidFill>
                            <a:srgbClr val="FF0000"/>
                          </a:solidFill>
                        </a:rPr>
                        <a:t>IOUR</a:t>
                      </a:r>
                    </a:p>
                  </a:txBody>
                  <a:tcPr marL="91425" marR="91425" marT="121900" marB="121900"/>
                </a:tc>
              </a:tr>
              <a:tr h="620600">
                <a:tc>
                  <a:txBody>
                    <a:bodyPr/>
                    <a:lstStyle/>
                    <a:p>
                      <a:pPr lvl="0" rtl="0">
                        <a:spcBef>
                          <a:spcPts val="0"/>
                        </a:spcBef>
                        <a:buNone/>
                      </a:pPr>
                      <a:r>
                        <a:rPr lang="ru" sz="2400" b="1"/>
                        <a:t>9</a:t>
                      </a:r>
                    </a:p>
                  </a:txBody>
                  <a:tcPr marL="91425" marR="91425" marT="121900" marB="121900"/>
                </a:tc>
                <a:tc>
                  <a:txBody>
                    <a:bodyPr/>
                    <a:lstStyle/>
                    <a:p>
                      <a:pPr lvl="0" rtl="0">
                        <a:spcBef>
                          <a:spcPts val="0"/>
                        </a:spcBef>
                        <a:buNone/>
                      </a:pPr>
                      <a:r>
                        <a:rPr lang="ru" sz="2400"/>
                        <a:t>SUCCE</a:t>
                      </a:r>
                      <a:r>
                        <a:rPr lang="ru" sz="2400">
                          <a:solidFill>
                            <a:srgbClr val="FF0000"/>
                          </a:solidFill>
                        </a:rPr>
                        <a:t>SSFUL</a:t>
                      </a:r>
                    </a:p>
                  </a:txBody>
                  <a:tcPr marL="91425" marR="91425" marT="121900" marB="121900"/>
                </a:tc>
              </a:tr>
              <a:tr h="620600">
                <a:tc>
                  <a:txBody>
                    <a:bodyPr/>
                    <a:lstStyle/>
                    <a:p>
                      <a:pPr lvl="0" rtl="0">
                        <a:spcBef>
                          <a:spcPts val="0"/>
                        </a:spcBef>
                        <a:buNone/>
                      </a:pPr>
                      <a:r>
                        <a:rPr lang="ru" sz="2400" b="1"/>
                        <a:t>10</a:t>
                      </a:r>
                    </a:p>
                  </a:txBody>
                  <a:tcPr marL="91425" marR="91425" marT="121900" marB="121900"/>
                </a:tc>
                <a:tc>
                  <a:txBody>
                    <a:bodyPr/>
                    <a:lstStyle/>
                    <a:p>
                      <a:pPr lvl="0" rtl="0">
                        <a:spcBef>
                          <a:spcPts val="0"/>
                        </a:spcBef>
                        <a:buNone/>
                      </a:pPr>
                      <a:r>
                        <a:rPr lang="ru" sz="2400"/>
                        <a:t>BELIE</a:t>
                      </a:r>
                      <a:r>
                        <a:rPr lang="ru" sz="2400">
                          <a:solidFill>
                            <a:srgbClr val="FF0000"/>
                          </a:solidFill>
                        </a:rPr>
                        <a:t>VE</a:t>
                      </a:r>
                    </a:p>
                  </a:txBody>
                  <a:tcPr marL="91425" marR="91425" marT="121900" marB="121900"/>
                </a:tc>
              </a:tr>
            </a:tbl>
          </a:graphicData>
        </a:graphic>
      </p:graphicFrame>
      <p:sp>
        <p:nvSpPr>
          <p:cNvPr id="210" name="Shape 210"/>
          <p:cNvSpPr txBox="1"/>
          <p:nvPr/>
        </p:nvSpPr>
        <p:spPr>
          <a:xfrm>
            <a:off x="5322600" y="528234"/>
            <a:ext cx="3198000" cy="2350000"/>
          </a:xfrm>
          <a:prstGeom prst="rect">
            <a:avLst/>
          </a:prstGeom>
          <a:noFill/>
          <a:ln>
            <a:noFill/>
          </a:ln>
        </p:spPr>
        <p:txBody>
          <a:bodyPr lIns="91425" tIns="91425" rIns="91425" bIns="91425" anchor="ctr" anchorCtr="0">
            <a:noAutofit/>
          </a:bodyPr>
          <a:lstStyle/>
          <a:p>
            <a:pPr lvl="0" rtl="0">
              <a:spcBef>
                <a:spcPts val="0"/>
              </a:spcBef>
              <a:buNone/>
            </a:pPr>
            <a:r>
              <a:rPr lang="ru" sz="1800" b="1" dirty="0">
                <a:latin typeface="Times New Roman"/>
                <a:ea typeface="Times New Roman"/>
                <a:cs typeface="Times New Roman"/>
                <a:sym typeface="Times New Roman"/>
              </a:rPr>
              <a:t>Remember that:</a:t>
            </a:r>
          </a:p>
          <a:p>
            <a:pPr lvl="0" rtl="0">
              <a:spcBef>
                <a:spcPts val="0"/>
              </a:spcBef>
              <a:buNone/>
            </a:pPr>
            <a:endParaRPr dirty="0"/>
          </a:p>
          <a:p>
            <a:pPr lvl="0" rtl="0">
              <a:spcBef>
                <a:spcPts val="0"/>
              </a:spcBef>
              <a:buNone/>
            </a:pPr>
            <a:r>
              <a:rPr lang="ru" dirty="0">
                <a:solidFill>
                  <a:srgbClr val="FF0000"/>
                </a:solidFill>
              </a:rPr>
              <a:t>1 correct answer = </a:t>
            </a:r>
            <a:r>
              <a:rPr lang="ru" i="1" dirty="0">
                <a:solidFill>
                  <a:srgbClr val="FF0000"/>
                </a:solidFill>
              </a:rPr>
              <a:t>1 point</a:t>
            </a:r>
          </a:p>
          <a:p>
            <a:pPr lvl="0" rtl="0">
              <a:spcBef>
                <a:spcPts val="0"/>
              </a:spcBef>
              <a:buNone/>
            </a:pPr>
            <a:r>
              <a:rPr lang="ru" i="1" dirty="0">
                <a:solidFill>
                  <a:srgbClr val="FF0000"/>
                </a:solidFill>
              </a:rPr>
              <a:t>The maximum number of points is </a:t>
            </a:r>
            <a:r>
              <a:rPr lang="ru" b="1" i="1" dirty="0">
                <a:solidFill>
                  <a:srgbClr val="FF0000"/>
                </a:solidFill>
              </a:rPr>
              <a:t>10</a:t>
            </a:r>
          </a:p>
        </p:txBody>
      </p:sp>
      <p:pic>
        <p:nvPicPr>
          <p:cNvPr id="211" name="Shape 211"/>
          <p:cNvPicPr preferRelativeResize="0"/>
          <p:nvPr/>
        </p:nvPicPr>
        <p:blipFill>
          <a:blip r:embed="rId3" cstate="print">
            <a:alphaModFix/>
          </a:blip>
          <a:stretch>
            <a:fillRect/>
          </a:stretch>
        </p:blipFill>
        <p:spPr>
          <a:xfrm>
            <a:off x="5322525" y="2396234"/>
            <a:ext cx="3633376" cy="3633367"/>
          </a:xfrm>
          <a:prstGeom prst="rect">
            <a:avLst/>
          </a:prstGeom>
          <a:noFill/>
          <a:ln>
            <a:noFill/>
          </a:ln>
        </p:spPr>
      </p:pic>
      <p:sp>
        <p:nvSpPr>
          <p:cNvPr id="212" name="Shape 212"/>
          <p:cNvSpPr/>
          <p:nvPr/>
        </p:nvSpPr>
        <p:spPr>
          <a:xfrm>
            <a:off x="5314275" y="970067"/>
            <a:ext cx="3148925" cy="1466333"/>
          </a:xfrm>
          <a:prstGeom prst="flowChartProcess">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xmlns="" val="69414307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1000"/>
                                        <p:tgtEl>
                                          <p:spTgt spid="2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p:nvPr/>
        </p:nvSpPr>
        <p:spPr>
          <a:xfrm>
            <a:off x="280050" y="72867"/>
            <a:ext cx="8715900" cy="5300400"/>
          </a:xfrm>
          <a:prstGeom prst="rect">
            <a:avLst/>
          </a:prstGeom>
          <a:noFill/>
          <a:ln>
            <a:noFill/>
          </a:ln>
        </p:spPr>
        <p:txBody>
          <a:bodyPr lIns="91425" tIns="91425" rIns="91425" bIns="91425" anchor="t" anchorCtr="0">
            <a:noAutofit/>
          </a:bodyPr>
          <a:lstStyle/>
          <a:p>
            <a:pPr lvl="0">
              <a:spcBef>
                <a:spcPts val="0"/>
              </a:spcBef>
              <a:buNone/>
            </a:pPr>
            <a:r>
              <a:rPr lang="ru" sz="3600" i="1" dirty="0">
                <a:latin typeface="Trebuchet MS"/>
                <a:ea typeface="Trebuchet MS"/>
                <a:cs typeface="Trebuchet MS"/>
                <a:sym typeface="Trebuchet MS"/>
              </a:rPr>
              <a:t>Work evaluation scale:</a:t>
            </a:r>
          </a:p>
          <a:p>
            <a:pPr lvl="0">
              <a:spcBef>
                <a:spcPts val="0"/>
              </a:spcBef>
              <a:buNone/>
            </a:pPr>
            <a:r>
              <a:rPr lang="ru" sz="3000" b="1" dirty="0">
                <a:latin typeface="Times New Roman"/>
                <a:ea typeface="Times New Roman"/>
                <a:cs typeface="Times New Roman"/>
                <a:sym typeface="Times New Roman"/>
              </a:rPr>
              <a:t>28-31 points</a:t>
            </a:r>
            <a:r>
              <a:rPr lang="ru" sz="3000" dirty="0">
                <a:latin typeface="Times New Roman"/>
                <a:ea typeface="Times New Roman"/>
                <a:cs typeface="Times New Roman"/>
                <a:sym typeface="Times New Roman"/>
              </a:rPr>
              <a:t>- 90% and above - “</a:t>
            </a:r>
            <a:r>
              <a:rPr lang="ru" sz="3000" dirty="0">
                <a:solidFill>
                  <a:srgbClr val="FF0000"/>
                </a:solidFill>
                <a:latin typeface="Times New Roman"/>
                <a:ea typeface="Times New Roman"/>
                <a:cs typeface="Times New Roman"/>
                <a:sym typeface="Times New Roman"/>
              </a:rPr>
              <a:t>5</a:t>
            </a:r>
            <a:r>
              <a:rPr lang="ru" sz="3000" dirty="0">
                <a:latin typeface="Times New Roman"/>
                <a:ea typeface="Times New Roman"/>
                <a:cs typeface="Times New Roman"/>
                <a:sym typeface="Times New Roman"/>
              </a:rPr>
              <a:t>” (</a:t>
            </a:r>
            <a:r>
              <a:rPr lang="ru" sz="3000" i="1" dirty="0">
                <a:latin typeface="Times New Roman"/>
                <a:ea typeface="Times New Roman"/>
                <a:cs typeface="Times New Roman"/>
                <a:sym typeface="Times New Roman"/>
              </a:rPr>
              <a:t>Excellent</a:t>
            </a:r>
            <a:r>
              <a:rPr lang="ru" sz="3000" dirty="0">
                <a:latin typeface="Times New Roman"/>
                <a:ea typeface="Times New Roman"/>
                <a:cs typeface="Times New Roman"/>
                <a:sym typeface="Times New Roman"/>
              </a:rPr>
              <a:t>)</a:t>
            </a:r>
          </a:p>
          <a:p>
            <a:pPr lvl="0">
              <a:spcBef>
                <a:spcPts val="0"/>
              </a:spcBef>
              <a:buNone/>
            </a:pPr>
            <a:r>
              <a:rPr lang="ru" sz="3000" b="1" dirty="0">
                <a:latin typeface="Times New Roman"/>
                <a:ea typeface="Times New Roman"/>
                <a:cs typeface="Times New Roman"/>
                <a:sym typeface="Times New Roman"/>
              </a:rPr>
              <a:t>25-27 points</a:t>
            </a:r>
            <a:r>
              <a:rPr lang="ru" sz="3000" dirty="0">
                <a:latin typeface="Times New Roman"/>
                <a:ea typeface="Times New Roman"/>
                <a:cs typeface="Times New Roman"/>
                <a:sym typeface="Times New Roman"/>
              </a:rPr>
              <a:t>- 80% - 89% - “</a:t>
            </a:r>
            <a:r>
              <a:rPr lang="ru" sz="3000" dirty="0">
                <a:solidFill>
                  <a:srgbClr val="0000FF"/>
                </a:solidFill>
                <a:latin typeface="Times New Roman"/>
                <a:ea typeface="Times New Roman"/>
                <a:cs typeface="Times New Roman"/>
                <a:sym typeface="Times New Roman"/>
              </a:rPr>
              <a:t>4</a:t>
            </a:r>
            <a:r>
              <a:rPr lang="ru" sz="3000" dirty="0">
                <a:latin typeface="Times New Roman"/>
                <a:ea typeface="Times New Roman"/>
                <a:cs typeface="Times New Roman"/>
                <a:sym typeface="Times New Roman"/>
              </a:rPr>
              <a:t>” (</a:t>
            </a:r>
            <a:r>
              <a:rPr lang="ru" sz="3000" i="1" dirty="0">
                <a:latin typeface="Times New Roman"/>
                <a:ea typeface="Times New Roman"/>
                <a:cs typeface="Times New Roman"/>
                <a:sym typeface="Times New Roman"/>
              </a:rPr>
              <a:t>Good</a:t>
            </a:r>
            <a:r>
              <a:rPr lang="ru" sz="3000" dirty="0">
                <a:latin typeface="Times New Roman"/>
                <a:ea typeface="Times New Roman"/>
                <a:cs typeface="Times New Roman"/>
                <a:sym typeface="Times New Roman"/>
              </a:rPr>
              <a:t>)</a:t>
            </a:r>
          </a:p>
          <a:p>
            <a:pPr lvl="0">
              <a:spcBef>
                <a:spcPts val="0"/>
              </a:spcBef>
              <a:buNone/>
            </a:pPr>
            <a:r>
              <a:rPr lang="ru" sz="3000" b="1" dirty="0">
                <a:latin typeface="Times New Roman"/>
                <a:ea typeface="Times New Roman"/>
                <a:cs typeface="Times New Roman"/>
                <a:sym typeface="Times New Roman"/>
              </a:rPr>
              <a:t>19-26 points</a:t>
            </a:r>
            <a:r>
              <a:rPr lang="ru" sz="3000" dirty="0">
                <a:latin typeface="Times New Roman"/>
                <a:ea typeface="Times New Roman"/>
                <a:cs typeface="Times New Roman"/>
                <a:sym typeface="Times New Roman"/>
              </a:rPr>
              <a:t>- 60%- 79% - “</a:t>
            </a:r>
            <a:r>
              <a:rPr lang="ru" sz="3000" dirty="0">
                <a:solidFill>
                  <a:srgbClr val="FF9900"/>
                </a:solidFill>
                <a:latin typeface="Times New Roman"/>
                <a:ea typeface="Times New Roman"/>
                <a:cs typeface="Times New Roman"/>
                <a:sym typeface="Times New Roman"/>
              </a:rPr>
              <a:t>3</a:t>
            </a:r>
            <a:r>
              <a:rPr lang="ru" sz="3000" dirty="0">
                <a:latin typeface="Times New Roman"/>
                <a:ea typeface="Times New Roman"/>
                <a:cs typeface="Times New Roman"/>
                <a:sym typeface="Times New Roman"/>
              </a:rPr>
              <a:t>” (</a:t>
            </a:r>
            <a:r>
              <a:rPr lang="ru" sz="3000" i="1" dirty="0">
                <a:latin typeface="Times New Roman"/>
                <a:ea typeface="Times New Roman"/>
                <a:cs typeface="Times New Roman"/>
                <a:sym typeface="Times New Roman"/>
              </a:rPr>
              <a:t>Satisfactory</a:t>
            </a:r>
            <a:r>
              <a:rPr lang="ru" sz="3000" dirty="0">
                <a:latin typeface="Times New Roman"/>
                <a:ea typeface="Times New Roman"/>
                <a:cs typeface="Times New Roman"/>
                <a:sym typeface="Times New Roman"/>
              </a:rPr>
              <a:t>)</a:t>
            </a:r>
          </a:p>
          <a:p>
            <a:pPr lvl="0">
              <a:spcBef>
                <a:spcPts val="0"/>
              </a:spcBef>
              <a:buNone/>
            </a:pPr>
            <a:r>
              <a:rPr lang="ru" sz="3000" b="1" dirty="0">
                <a:latin typeface="Times New Roman"/>
                <a:ea typeface="Times New Roman"/>
                <a:cs typeface="Times New Roman"/>
                <a:sym typeface="Times New Roman"/>
              </a:rPr>
              <a:t>0-25 points</a:t>
            </a:r>
            <a:r>
              <a:rPr lang="ru" sz="3000" dirty="0">
                <a:latin typeface="Times New Roman"/>
                <a:ea typeface="Times New Roman"/>
                <a:cs typeface="Times New Roman"/>
                <a:sym typeface="Times New Roman"/>
              </a:rPr>
              <a:t>- 0%-59% - “</a:t>
            </a:r>
            <a:r>
              <a:rPr lang="ru" sz="3000" dirty="0">
                <a:solidFill>
                  <a:srgbClr val="00FF00"/>
                </a:solidFill>
                <a:latin typeface="Times New Roman"/>
                <a:ea typeface="Times New Roman"/>
                <a:cs typeface="Times New Roman"/>
                <a:sym typeface="Times New Roman"/>
              </a:rPr>
              <a:t>2</a:t>
            </a:r>
            <a:r>
              <a:rPr lang="ru" sz="3000" dirty="0">
                <a:latin typeface="Times New Roman"/>
                <a:ea typeface="Times New Roman"/>
                <a:cs typeface="Times New Roman"/>
                <a:sym typeface="Times New Roman"/>
              </a:rPr>
              <a:t>” (</a:t>
            </a:r>
            <a:r>
              <a:rPr lang="ru" sz="3000" i="1" dirty="0">
                <a:latin typeface="Times New Roman"/>
                <a:ea typeface="Times New Roman"/>
                <a:cs typeface="Times New Roman"/>
                <a:sym typeface="Times New Roman"/>
              </a:rPr>
              <a:t>Bad</a:t>
            </a:r>
            <a:r>
              <a:rPr lang="ru" sz="3000" dirty="0">
                <a:latin typeface="Times New Roman"/>
                <a:ea typeface="Times New Roman"/>
                <a:cs typeface="Times New Roman"/>
                <a:sym typeface="Times New Roman"/>
              </a:rPr>
              <a:t>)</a:t>
            </a:r>
          </a:p>
          <a:p>
            <a:pPr lvl="0">
              <a:spcBef>
                <a:spcPts val="0"/>
              </a:spcBef>
              <a:buNone/>
            </a:pPr>
            <a:endParaRPr sz="3600" dirty="0"/>
          </a:p>
          <a:p>
            <a:pPr lvl="0">
              <a:spcBef>
                <a:spcPts val="0"/>
              </a:spcBef>
              <a:buNone/>
            </a:pPr>
            <a:endParaRPr sz="3600" dirty="0"/>
          </a:p>
        </p:txBody>
      </p:sp>
      <p:pic>
        <p:nvPicPr>
          <p:cNvPr id="218" name="Shape 218"/>
          <p:cNvPicPr preferRelativeResize="0"/>
          <p:nvPr/>
        </p:nvPicPr>
        <p:blipFill>
          <a:blip r:embed="rId3" cstate="print">
            <a:alphaModFix/>
          </a:blip>
          <a:stretch>
            <a:fillRect/>
          </a:stretch>
        </p:blipFill>
        <p:spPr>
          <a:xfrm>
            <a:off x="280050" y="3324213"/>
            <a:ext cx="4286250" cy="3533775"/>
          </a:xfrm>
          <a:prstGeom prst="rect">
            <a:avLst/>
          </a:prstGeom>
          <a:noFill/>
          <a:ln>
            <a:noFill/>
          </a:ln>
        </p:spPr>
      </p:pic>
      <p:pic>
        <p:nvPicPr>
          <p:cNvPr id="219" name="Shape 219"/>
          <p:cNvPicPr preferRelativeResize="0"/>
          <p:nvPr/>
        </p:nvPicPr>
        <p:blipFill>
          <a:blip r:embed="rId4" cstate="print">
            <a:alphaModFix/>
          </a:blip>
          <a:stretch>
            <a:fillRect/>
          </a:stretch>
        </p:blipFill>
        <p:spPr>
          <a:xfrm>
            <a:off x="4709701" y="3324213"/>
            <a:ext cx="4286249" cy="2767039"/>
          </a:xfrm>
          <a:prstGeom prst="rect">
            <a:avLst/>
          </a:prstGeom>
          <a:noFill/>
          <a:ln>
            <a:noFill/>
          </a:ln>
        </p:spPr>
      </p:pic>
    </p:spTree>
    <p:extLst>
      <p:ext uri="{BB962C8B-B14F-4D97-AF65-F5344CB8AC3E}">
        <p14:creationId xmlns:p14="http://schemas.microsoft.com/office/powerpoint/2010/main" xmlns="" val="1587834568"/>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311700" y="243533"/>
            <a:ext cx="8603700" cy="6462067"/>
          </a:xfrm>
          <a:prstGeom prst="rect">
            <a:avLst/>
          </a:prstGeom>
        </p:spPr>
        <p:txBody>
          <a:bodyPr lIns="91425" tIns="91425" rIns="91425" bIns="91425" anchor="t" anchorCtr="0">
            <a:noAutofit/>
          </a:bodyPr>
          <a:lstStyle/>
          <a:p>
            <a:pPr lvl="0">
              <a:spcBef>
                <a:spcPts val="0"/>
              </a:spcBef>
              <a:spcAft>
                <a:spcPts val="0"/>
              </a:spcAft>
              <a:buNone/>
            </a:pPr>
            <a:r>
              <a:rPr lang="ru" sz="2800" dirty="0">
                <a:latin typeface="Impact"/>
                <a:ea typeface="Impact"/>
                <a:cs typeface="Impact"/>
                <a:sym typeface="Impact"/>
              </a:rPr>
              <a:t>Teacher:</a:t>
            </a:r>
          </a:p>
          <a:p>
            <a:pPr lvl="0">
              <a:spcBef>
                <a:spcPts val="0"/>
              </a:spcBef>
              <a:spcAft>
                <a:spcPts val="0"/>
              </a:spcAft>
              <a:buNone/>
            </a:pPr>
            <a:r>
              <a:rPr lang="ru" sz="2800" b="1" dirty="0">
                <a:latin typeface="Times New Roman"/>
                <a:ea typeface="Times New Roman"/>
                <a:cs typeface="Times New Roman"/>
                <a:sym typeface="Times New Roman"/>
              </a:rPr>
              <a:t>Chulina Natalia Alexandrovna</a:t>
            </a:r>
          </a:p>
          <a:p>
            <a:pPr lvl="0">
              <a:spcBef>
                <a:spcPts val="0"/>
              </a:spcBef>
              <a:spcAft>
                <a:spcPts val="0"/>
              </a:spcAft>
              <a:buNone/>
            </a:pPr>
            <a:r>
              <a:rPr lang="ru" sz="2800" dirty="0">
                <a:latin typeface="Impact"/>
                <a:ea typeface="Impact"/>
                <a:cs typeface="Impact"/>
                <a:sym typeface="Impact"/>
              </a:rPr>
              <a:t>Pupils:</a:t>
            </a:r>
          </a:p>
          <a:p>
            <a:pPr lvl="0" rtl="0">
              <a:spcBef>
                <a:spcPts val="0"/>
              </a:spcBef>
              <a:spcAft>
                <a:spcPts val="0"/>
              </a:spcAft>
              <a:buNone/>
            </a:pPr>
            <a:r>
              <a:rPr lang="ru" sz="2800" i="1" dirty="0">
                <a:latin typeface="Times New Roman"/>
                <a:ea typeface="Times New Roman"/>
                <a:cs typeface="Times New Roman"/>
                <a:sym typeface="Times New Roman"/>
              </a:rPr>
              <a:t>Prokhorova Daria</a:t>
            </a:r>
          </a:p>
          <a:p>
            <a:pPr lvl="0" rtl="0">
              <a:spcBef>
                <a:spcPts val="0"/>
              </a:spcBef>
              <a:spcAft>
                <a:spcPts val="0"/>
              </a:spcAft>
              <a:buNone/>
            </a:pPr>
            <a:r>
              <a:rPr lang="ru" sz="2800" i="1" dirty="0">
                <a:latin typeface="Times New Roman"/>
                <a:ea typeface="Times New Roman"/>
                <a:cs typeface="Times New Roman"/>
                <a:sym typeface="Times New Roman"/>
              </a:rPr>
              <a:t>Kukhorev Vitaly</a:t>
            </a:r>
          </a:p>
          <a:p>
            <a:pPr lvl="0" rtl="0">
              <a:spcBef>
                <a:spcPts val="0"/>
              </a:spcBef>
              <a:spcAft>
                <a:spcPts val="0"/>
              </a:spcAft>
              <a:buNone/>
            </a:pPr>
            <a:r>
              <a:rPr lang="ru" sz="2800" i="1" dirty="0">
                <a:latin typeface="Times New Roman"/>
                <a:ea typeface="Times New Roman"/>
                <a:cs typeface="Times New Roman"/>
                <a:sym typeface="Times New Roman"/>
              </a:rPr>
              <a:t>Tyurina Ekaterina</a:t>
            </a:r>
          </a:p>
          <a:p>
            <a:pPr lvl="0" rtl="0">
              <a:spcBef>
                <a:spcPts val="0"/>
              </a:spcBef>
              <a:spcAft>
                <a:spcPts val="0"/>
              </a:spcAft>
              <a:buNone/>
            </a:pPr>
            <a:r>
              <a:rPr lang="ru" sz="2800" i="1" dirty="0">
                <a:latin typeface="Times New Roman"/>
                <a:ea typeface="Times New Roman"/>
                <a:cs typeface="Times New Roman"/>
                <a:sym typeface="Times New Roman"/>
              </a:rPr>
              <a:t>Glazko Anastasia</a:t>
            </a:r>
          </a:p>
          <a:p>
            <a:pPr lvl="0" rtl="0">
              <a:spcBef>
                <a:spcPts val="0"/>
              </a:spcBef>
              <a:spcAft>
                <a:spcPts val="0"/>
              </a:spcAft>
              <a:buNone/>
            </a:pPr>
            <a:r>
              <a:rPr lang="ru" sz="2800" i="1" dirty="0">
                <a:latin typeface="Times New Roman"/>
                <a:ea typeface="Times New Roman"/>
                <a:cs typeface="Times New Roman"/>
                <a:sym typeface="Times New Roman"/>
              </a:rPr>
              <a:t>Averyanova Julia</a:t>
            </a:r>
          </a:p>
          <a:p>
            <a:pPr lvl="0" rtl="0">
              <a:spcBef>
                <a:spcPts val="0"/>
              </a:spcBef>
              <a:spcAft>
                <a:spcPts val="0"/>
              </a:spcAft>
              <a:buNone/>
            </a:pPr>
            <a:r>
              <a:rPr lang="ru" sz="2800" i="1" dirty="0">
                <a:latin typeface="Times New Roman"/>
                <a:ea typeface="Times New Roman"/>
                <a:cs typeface="Times New Roman"/>
                <a:sym typeface="Times New Roman"/>
              </a:rPr>
              <a:t>Sayyan Anastasia</a:t>
            </a:r>
          </a:p>
          <a:p>
            <a:pPr lvl="0" rtl="0">
              <a:spcBef>
                <a:spcPts val="0"/>
              </a:spcBef>
              <a:spcAft>
                <a:spcPts val="0"/>
              </a:spcAft>
              <a:buNone/>
            </a:pPr>
            <a:r>
              <a:rPr lang="ru" sz="2800" i="1" dirty="0">
                <a:latin typeface="Times New Roman"/>
                <a:ea typeface="Times New Roman"/>
                <a:cs typeface="Times New Roman"/>
                <a:sym typeface="Times New Roman"/>
              </a:rPr>
              <a:t>Panin Daniil</a:t>
            </a:r>
          </a:p>
          <a:p>
            <a:pPr lvl="0" rtl="0">
              <a:spcBef>
                <a:spcPts val="0"/>
              </a:spcBef>
              <a:spcAft>
                <a:spcPts val="0"/>
              </a:spcAft>
              <a:buNone/>
            </a:pPr>
            <a:r>
              <a:rPr lang="ru" sz="2800" i="1" dirty="0">
                <a:latin typeface="Times New Roman"/>
                <a:ea typeface="Times New Roman"/>
                <a:cs typeface="Times New Roman"/>
                <a:sym typeface="Times New Roman"/>
              </a:rPr>
              <a:t>Maslennikova Tatyana </a:t>
            </a:r>
          </a:p>
          <a:p>
            <a:pPr lvl="0" rtl="0">
              <a:spcBef>
                <a:spcPts val="0"/>
              </a:spcBef>
              <a:spcAft>
                <a:spcPts val="0"/>
              </a:spcAft>
              <a:buNone/>
            </a:pPr>
            <a:r>
              <a:rPr lang="ru" sz="2800" i="1" dirty="0">
                <a:latin typeface="Times New Roman"/>
                <a:ea typeface="Times New Roman"/>
                <a:cs typeface="Times New Roman"/>
                <a:sym typeface="Times New Roman"/>
              </a:rPr>
              <a:t>Kartashova Anastasia</a:t>
            </a:r>
          </a:p>
          <a:p>
            <a:pPr lvl="0" rtl="0">
              <a:spcBef>
                <a:spcPts val="0"/>
              </a:spcBef>
              <a:spcAft>
                <a:spcPts val="0"/>
              </a:spcAft>
              <a:buNone/>
            </a:pPr>
            <a:r>
              <a:rPr lang="ru" sz="2800" i="1" dirty="0">
                <a:latin typeface="Times New Roman"/>
                <a:ea typeface="Times New Roman"/>
                <a:cs typeface="Times New Roman"/>
                <a:sym typeface="Times New Roman"/>
              </a:rPr>
              <a:t>Zhovty Anatoly</a:t>
            </a:r>
          </a:p>
          <a:p>
            <a:pPr lvl="0" rtl="0">
              <a:spcBef>
                <a:spcPts val="0"/>
              </a:spcBef>
              <a:spcAft>
                <a:spcPts val="0"/>
              </a:spcAft>
              <a:buNone/>
            </a:pPr>
            <a:r>
              <a:rPr lang="ru" sz="2800" i="1" dirty="0">
                <a:latin typeface="Times New Roman"/>
                <a:ea typeface="Times New Roman"/>
                <a:cs typeface="Times New Roman"/>
                <a:sym typeface="Times New Roman"/>
              </a:rPr>
              <a:t>Selitsky Vladimir</a:t>
            </a:r>
          </a:p>
          <a:p>
            <a:pPr lvl="0">
              <a:spcBef>
                <a:spcPts val="0"/>
              </a:spcBef>
              <a:spcAft>
                <a:spcPts val="0"/>
              </a:spcAft>
              <a:buNone/>
            </a:pPr>
            <a:endParaRPr sz="2800" dirty="0">
              <a:latin typeface="Times New Roman"/>
              <a:ea typeface="Times New Roman"/>
              <a:cs typeface="Times New Roman"/>
              <a:sym typeface="Times New Roman"/>
            </a:endParaRPr>
          </a:p>
          <a:p>
            <a:pPr lvl="0">
              <a:spcBef>
                <a:spcPts val="0"/>
              </a:spcBef>
              <a:spcAft>
                <a:spcPts val="0"/>
              </a:spcAft>
              <a:buNone/>
            </a:pPr>
            <a:endParaRPr sz="28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2573323939"/>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0" y="0"/>
            <a:ext cx="8520600" cy="763600"/>
          </a:xfrm>
          <a:prstGeom prst="rect">
            <a:avLst/>
          </a:prstGeom>
        </p:spPr>
        <p:txBody>
          <a:bodyPr lIns="91425" tIns="91425" rIns="91425" bIns="91425" anchor="t" anchorCtr="0">
            <a:noAutofit/>
          </a:bodyPr>
          <a:lstStyle/>
          <a:p>
            <a:pPr lvl="0">
              <a:spcBef>
                <a:spcPts val="0"/>
              </a:spcBef>
              <a:buNone/>
            </a:pPr>
            <a:r>
              <a:rPr lang="ru" sz="3200" dirty="0">
                <a:latin typeface="Trebuchet MS"/>
                <a:ea typeface="Trebuchet MS"/>
                <a:cs typeface="Trebuchet MS"/>
                <a:sym typeface="Trebuchet MS"/>
              </a:rPr>
              <a:t>Thank you very much for your attention! Perhaps, we will have a new meeting next time…</a:t>
            </a:r>
          </a:p>
          <a:p>
            <a:pPr lvl="0">
              <a:spcBef>
                <a:spcPts val="0"/>
              </a:spcBef>
              <a:buNone/>
            </a:pPr>
            <a:r>
              <a:rPr lang="ru" sz="3200" dirty="0">
                <a:latin typeface="Trebuchet MS"/>
                <a:ea typeface="Trebuchet MS"/>
                <a:cs typeface="Trebuchet MS"/>
                <a:sym typeface="Trebuchet MS"/>
              </a:rPr>
              <a:t>We hope that you have </a:t>
            </a:r>
            <a:r>
              <a:rPr lang="en-US" sz="3200" smtClean="0">
                <a:latin typeface="Trebuchet MS"/>
                <a:ea typeface="Trebuchet MS"/>
                <a:cs typeface="Trebuchet MS"/>
                <a:sym typeface="Trebuchet MS"/>
              </a:rPr>
              <a:t>enjoyed</a:t>
            </a:r>
            <a:r>
              <a:rPr lang="ru" sz="3200" smtClean="0">
                <a:latin typeface="Trebuchet MS"/>
                <a:ea typeface="Trebuchet MS"/>
                <a:cs typeface="Trebuchet MS"/>
                <a:sym typeface="Trebuchet MS"/>
              </a:rPr>
              <a:t> </a:t>
            </a:r>
            <a:r>
              <a:rPr lang="ru" sz="3200" dirty="0" smtClean="0">
                <a:latin typeface="Trebuchet MS"/>
                <a:ea typeface="Trebuchet MS"/>
                <a:cs typeface="Trebuchet MS"/>
                <a:sym typeface="Trebuchet MS"/>
              </a:rPr>
              <a:t>our</a:t>
            </a:r>
            <a:r>
              <a:rPr lang="en-US" sz="3200" dirty="0" smtClean="0">
                <a:latin typeface="Trebuchet MS"/>
                <a:ea typeface="Trebuchet MS"/>
                <a:cs typeface="Trebuchet MS"/>
                <a:sym typeface="Trebuchet MS"/>
              </a:rPr>
              <a:t> </a:t>
            </a:r>
            <a:r>
              <a:rPr lang="ru" sz="3200" dirty="0" smtClean="0">
                <a:latin typeface="Trebuchet MS"/>
                <a:ea typeface="Trebuchet MS"/>
                <a:cs typeface="Trebuchet MS"/>
                <a:sym typeface="Trebuchet MS"/>
              </a:rPr>
              <a:t>lesson!</a:t>
            </a:r>
            <a:endParaRPr lang="ru" sz="3200" dirty="0">
              <a:latin typeface="Trebuchet MS"/>
              <a:ea typeface="Trebuchet MS"/>
              <a:cs typeface="Trebuchet MS"/>
              <a:sym typeface="Trebuchet MS"/>
            </a:endParaRPr>
          </a:p>
        </p:txBody>
      </p:sp>
      <p:pic>
        <p:nvPicPr>
          <p:cNvPr id="230" name="Shape 230"/>
          <p:cNvPicPr preferRelativeResize="0"/>
          <p:nvPr/>
        </p:nvPicPr>
        <p:blipFill>
          <a:blip r:embed="rId3" cstate="print">
            <a:alphaModFix/>
          </a:blip>
          <a:stretch>
            <a:fillRect/>
          </a:stretch>
        </p:blipFill>
        <p:spPr>
          <a:xfrm>
            <a:off x="4876800" y="2819400"/>
            <a:ext cx="3779950" cy="3779949"/>
          </a:xfrm>
          <a:prstGeom prst="rect">
            <a:avLst/>
          </a:prstGeom>
          <a:noFill/>
          <a:ln>
            <a:noFill/>
          </a:ln>
        </p:spPr>
      </p:pic>
      <p:pic>
        <p:nvPicPr>
          <p:cNvPr id="2060" name="Picture 12" descr="https://www.segerios.com/wp-content/uploads/2016/12/Good-Bye-Wishes-23.jpg"/>
          <p:cNvPicPr>
            <a:picLocks noChangeAspect="1" noChangeArrowheads="1"/>
          </p:cNvPicPr>
          <p:nvPr/>
        </p:nvPicPr>
        <p:blipFill>
          <a:blip r:embed="rId4" cstate="print"/>
          <a:srcRect/>
          <a:stretch>
            <a:fillRect/>
          </a:stretch>
        </p:blipFill>
        <p:spPr bwMode="auto">
          <a:xfrm>
            <a:off x="381000" y="3581400"/>
            <a:ext cx="4273550" cy="1681721"/>
          </a:xfrm>
          <a:prstGeom prst="rect">
            <a:avLst/>
          </a:prstGeom>
          <a:noFill/>
        </p:spPr>
      </p:pic>
    </p:spTree>
    <p:extLst>
      <p:ext uri="{BB962C8B-B14F-4D97-AF65-F5344CB8AC3E}">
        <p14:creationId xmlns:p14="http://schemas.microsoft.com/office/powerpoint/2010/main" xmlns="" val="1759158038"/>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p:nvPr/>
        </p:nvSpPr>
        <p:spPr>
          <a:xfrm>
            <a:off x="0" y="-163933"/>
            <a:ext cx="5224200" cy="1412400"/>
          </a:xfrm>
          <a:prstGeom prst="rect">
            <a:avLst/>
          </a:prstGeom>
          <a:noFill/>
          <a:ln>
            <a:noFill/>
          </a:ln>
        </p:spPr>
        <p:txBody>
          <a:bodyPr lIns="91425" tIns="91425" rIns="91425" bIns="91425" anchor="ctr" anchorCtr="0">
            <a:noAutofit/>
          </a:bodyPr>
          <a:lstStyle/>
          <a:p>
            <a:pPr lvl="0" rtl="0">
              <a:lnSpc>
                <a:spcPct val="115000"/>
              </a:lnSpc>
              <a:spcBef>
                <a:spcPts val="800"/>
              </a:spcBef>
              <a:buNone/>
            </a:pPr>
            <a:r>
              <a:rPr lang="ru" sz="3200" i="1">
                <a:latin typeface="Calibri"/>
                <a:ea typeface="Calibri"/>
                <a:cs typeface="Calibri"/>
                <a:sym typeface="Calibri"/>
              </a:rPr>
              <a:t>Fun means entertainment</a:t>
            </a:r>
          </a:p>
        </p:txBody>
      </p:sp>
      <p:sp>
        <p:nvSpPr>
          <p:cNvPr id="77" name="Shape 77"/>
          <p:cNvSpPr txBox="1"/>
          <p:nvPr/>
        </p:nvSpPr>
        <p:spPr>
          <a:xfrm>
            <a:off x="26850" y="673133"/>
            <a:ext cx="5170500" cy="804400"/>
          </a:xfrm>
          <a:prstGeom prst="rect">
            <a:avLst/>
          </a:prstGeom>
          <a:noFill/>
          <a:ln>
            <a:noFill/>
          </a:ln>
        </p:spPr>
        <p:txBody>
          <a:bodyPr lIns="91425" tIns="91425" rIns="91425" bIns="91425" anchor="t" anchorCtr="0">
            <a:noAutofit/>
          </a:bodyPr>
          <a:lstStyle/>
          <a:p>
            <a:pPr lvl="0">
              <a:spcBef>
                <a:spcPts val="0"/>
              </a:spcBef>
              <a:buNone/>
            </a:pPr>
            <a:r>
              <a:rPr lang="ru" sz="3600"/>
              <a:t>It is:</a:t>
            </a:r>
          </a:p>
        </p:txBody>
      </p:sp>
      <p:pic>
        <p:nvPicPr>
          <p:cNvPr id="78" name="Shape 78"/>
          <p:cNvPicPr preferRelativeResize="0"/>
          <p:nvPr/>
        </p:nvPicPr>
        <p:blipFill>
          <a:blip r:embed="rId3" cstate="print">
            <a:alphaModFix/>
          </a:blip>
          <a:stretch>
            <a:fillRect/>
          </a:stretch>
        </p:blipFill>
        <p:spPr>
          <a:xfrm>
            <a:off x="70424" y="1598833"/>
            <a:ext cx="846875" cy="965200"/>
          </a:xfrm>
          <a:prstGeom prst="rect">
            <a:avLst/>
          </a:prstGeom>
          <a:noFill/>
          <a:ln>
            <a:noFill/>
          </a:ln>
        </p:spPr>
      </p:pic>
      <p:pic>
        <p:nvPicPr>
          <p:cNvPr id="79" name="Shape 79"/>
          <p:cNvPicPr preferRelativeResize="0"/>
          <p:nvPr/>
        </p:nvPicPr>
        <p:blipFill>
          <a:blip r:embed="rId4" cstate="print">
            <a:alphaModFix/>
          </a:blip>
          <a:stretch>
            <a:fillRect/>
          </a:stretch>
        </p:blipFill>
        <p:spPr>
          <a:xfrm>
            <a:off x="75176" y="2685333"/>
            <a:ext cx="842124" cy="965200"/>
          </a:xfrm>
          <a:prstGeom prst="rect">
            <a:avLst/>
          </a:prstGeom>
          <a:noFill/>
          <a:ln>
            <a:noFill/>
          </a:ln>
        </p:spPr>
      </p:pic>
      <p:pic>
        <p:nvPicPr>
          <p:cNvPr id="80" name="Shape 80"/>
          <p:cNvPicPr preferRelativeResize="0"/>
          <p:nvPr/>
        </p:nvPicPr>
        <p:blipFill>
          <a:blip r:embed="rId5" cstate="print">
            <a:alphaModFix/>
          </a:blip>
          <a:stretch>
            <a:fillRect/>
          </a:stretch>
        </p:blipFill>
        <p:spPr>
          <a:xfrm>
            <a:off x="70412" y="3698067"/>
            <a:ext cx="846888" cy="965200"/>
          </a:xfrm>
          <a:prstGeom prst="rect">
            <a:avLst/>
          </a:prstGeom>
          <a:noFill/>
          <a:ln>
            <a:noFill/>
          </a:ln>
        </p:spPr>
      </p:pic>
      <p:pic>
        <p:nvPicPr>
          <p:cNvPr id="81" name="Shape 81"/>
          <p:cNvPicPr preferRelativeResize="0"/>
          <p:nvPr/>
        </p:nvPicPr>
        <p:blipFill>
          <a:blip r:embed="rId6" cstate="print">
            <a:alphaModFix/>
          </a:blip>
          <a:stretch>
            <a:fillRect/>
          </a:stretch>
        </p:blipFill>
        <p:spPr>
          <a:xfrm>
            <a:off x="70412" y="4759567"/>
            <a:ext cx="817588" cy="965200"/>
          </a:xfrm>
          <a:prstGeom prst="rect">
            <a:avLst/>
          </a:prstGeom>
          <a:noFill/>
          <a:ln>
            <a:noFill/>
          </a:ln>
        </p:spPr>
      </p:pic>
      <p:sp>
        <p:nvSpPr>
          <p:cNvPr id="82" name="Shape 82"/>
          <p:cNvSpPr txBox="1"/>
          <p:nvPr/>
        </p:nvSpPr>
        <p:spPr>
          <a:xfrm>
            <a:off x="917300" y="1775433"/>
            <a:ext cx="3934500" cy="612000"/>
          </a:xfrm>
          <a:prstGeom prst="rect">
            <a:avLst/>
          </a:prstGeom>
          <a:noFill/>
          <a:ln>
            <a:noFill/>
          </a:ln>
        </p:spPr>
        <p:txBody>
          <a:bodyPr lIns="91425" tIns="91425" rIns="91425" bIns="91425" anchor="t" anchorCtr="0">
            <a:noAutofit/>
          </a:bodyPr>
          <a:lstStyle/>
          <a:p>
            <a:pPr lvl="0">
              <a:spcBef>
                <a:spcPts val="0"/>
              </a:spcBef>
              <a:buNone/>
            </a:pPr>
            <a:r>
              <a:rPr lang="ru" sz="2400">
                <a:highlight>
                  <a:srgbClr val="FFFF00"/>
                </a:highlight>
                <a:latin typeface="Trebuchet MS"/>
                <a:ea typeface="Trebuchet MS"/>
                <a:cs typeface="Trebuchet MS"/>
                <a:sym typeface="Trebuchet MS"/>
              </a:rPr>
              <a:t>Music</a:t>
            </a:r>
          </a:p>
        </p:txBody>
      </p:sp>
      <p:sp>
        <p:nvSpPr>
          <p:cNvPr id="83" name="Shape 83"/>
          <p:cNvSpPr txBox="1"/>
          <p:nvPr/>
        </p:nvSpPr>
        <p:spPr>
          <a:xfrm>
            <a:off x="888000" y="2861933"/>
            <a:ext cx="3934500" cy="612000"/>
          </a:xfrm>
          <a:prstGeom prst="rect">
            <a:avLst/>
          </a:prstGeom>
          <a:noFill/>
          <a:ln>
            <a:noFill/>
          </a:ln>
        </p:spPr>
        <p:txBody>
          <a:bodyPr lIns="91425" tIns="91425" rIns="91425" bIns="91425" anchor="t" anchorCtr="0">
            <a:noAutofit/>
          </a:bodyPr>
          <a:lstStyle/>
          <a:p>
            <a:pPr lvl="0">
              <a:spcBef>
                <a:spcPts val="0"/>
              </a:spcBef>
              <a:buNone/>
            </a:pPr>
            <a:r>
              <a:rPr lang="ru" sz="2400">
                <a:highlight>
                  <a:srgbClr val="FFFF00"/>
                </a:highlight>
                <a:latin typeface="Trebuchet MS"/>
                <a:ea typeface="Trebuchet MS"/>
                <a:cs typeface="Trebuchet MS"/>
                <a:sym typeface="Trebuchet MS"/>
              </a:rPr>
              <a:t>Games</a:t>
            </a:r>
          </a:p>
        </p:txBody>
      </p:sp>
      <p:sp>
        <p:nvSpPr>
          <p:cNvPr id="84" name="Shape 84"/>
          <p:cNvSpPr txBox="1"/>
          <p:nvPr/>
        </p:nvSpPr>
        <p:spPr>
          <a:xfrm>
            <a:off x="888000" y="3874667"/>
            <a:ext cx="3934500" cy="612000"/>
          </a:xfrm>
          <a:prstGeom prst="rect">
            <a:avLst/>
          </a:prstGeom>
          <a:noFill/>
          <a:ln>
            <a:noFill/>
          </a:ln>
        </p:spPr>
        <p:txBody>
          <a:bodyPr lIns="91425" tIns="91425" rIns="91425" bIns="91425" anchor="t" anchorCtr="0">
            <a:noAutofit/>
          </a:bodyPr>
          <a:lstStyle/>
          <a:p>
            <a:pPr lvl="0">
              <a:spcBef>
                <a:spcPts val="0"/>
              </a:spcBef>
              <a:buNone/>
            </a:pPr>
            <a:r>
              <a:rPr lang="ru" sz="2400">
                <a:highlight>
                  <a:srgbClr val="FFFF00"/>
                </a:highlight>
                <a:latin typeface="Trebuchet MS"/>
                <a:ea typeface="Trebuchet MS"/>
                <a:cs typeface="Trebuchet MS"/>
                <a:sym typeface="Trebuchet MS"/>
              </a:rPr>
              <a:t>Books</a:t>
            </a:r>
          </a:p>
        </p:txBody>
      </p:sp>
      <p:sp>
        <p:nvSpPr>
          <p:cNvPr id="85" name="Shape 85"/>
          <p:cNvSpPr txBox="1"/>
          <p:nvPr/>
        </p:nvSpPr>
        <p:spPr>
          <a:xfrm>
            <a:off x="837374" y="4936166"/>
            <a:ext cx="2896426" cy="1641467"/>
          </a:xfrm>
          <a:prstGeom prst="rect">
            <a:avLst/>
          </a:prstGeom>
          <a:noFill/>
          <a:ln>
            <a:noFill/>
          </a:ln>
        </p:spPr>
        <p:txBody>
          <a:bodyPr lIns="91425" tIns="91425" rIns="91425" bIns="91425" anchor="t" anchorCtr="0">
            <a:noAutofit/>
          </a:bodyPr>
          <a:lstStyle/>
          <a:p>
            <a:pPr lvl="0">
              <a:spcBef>
                <a:spcPts val="0"/>
              </a:spcBef>
              <a:buNone/>
            </a:pPr>
            <a:r>
              <a:rPr lang="ru" sz="2400" dirty="0">
                <a:highlight>
                  <a:srgbClr val="FFFF00"/>
                </a:highlight>
                <a:latin typeface="Trebuchet MS"/>
                <a:ea typeface="Trebuchet MS"/>
                <a:cs typeface="Trebuchet MS"/>
                <a:sym typeface="Trebuchet MS"/>
              </a:rPr>
              <a:t>Places to </a:t>
            </a:r>
            <a:r>
              <a:rPr lang="ru" sz="2400" dirty="0" smtClean="0">
                <a:highlight>
                  <a:srgbClr val="FFFF00"/>
                </a:highlight>
                <a:latin typeface="Trebuchet MS"/>
                <a:ea typeface="Trebuchet MS"/>
                <a:cs typeface="Trebuchet MS"/>
                <a:sym typeface="Trebuchet MS"/>
              </a:rPr>
              <a:t>go</a:t>
            </a:r>
            <a:r>
              <a:rPr lang="en-US" sz="2400" dirty="0" smtClean="0">
                <a:highlight>
                  <a:srgbClr val="FFFF00"/>
                </a:highlight>
                <a:latin typeface="Trebuchet MS"/>
                <a:ea typeface="Trebuchet MS"/>
                <a:cs typeface="Trebuchet MS"/>
                <a:sym typeface="Trebuchet MS"/>
              </a:rPr>
              <a:t> </a:t>
            </a:r>
            <a:endParaRPr lang="ru-RU" sz="2400" dirty="0" smtClean="0">
              <a:highlight>
                <a:srgbClr val="FFFF00"/>
              </a:highlight>
              <a:latin typeface="Trebuchet MS"/>
              <a:ea typeface="Trebuchet MS"/>
              <a:cs typeface="Trebuchet MS"/>
              <a:sym typeface="Trebuchet MS"/>
            </a:endParaRPr>
          </a:p>
          <a:p>
            <a:pPr lvl="0">
              <a:spcBef>
                <a:spcPts val="0"/>
              </a:spcBef>
              <a:buNone/>
            </a:pPr>
            <a:r>
              <a:rPr lang="en-US" sz="2400" dirty="0" smtClean="0">
                <a:highlight>
                  <a:srgbClr val="FFFF00"/>
                </a:highlight>
                <a:latin typeface="Trebuchet MS"/>
                <a:ea typeface="Trebuchet MS"/>
                <a:cs typeface="Trebuchet MS"/>
                <a:sym typeface="Trebuchet MS"/>
              </a:rPr>
              <a:t>(museums, galleries, cinemas, theatres)</a:t>
            </a:r>
            <a:endParaRPr lang="ru" sz="2400" dirty="0">
              <a:highlight>
                <a:srgbClr val="FFFF00"/>
              </a:highlight>
              <a:latin typeface="Trebuchet MS"/>
              <a:ea typeface="Trebuchet MS"/>
              <a:cs typeface="Trebuchet MS"/>
              <a:sym typeface="Trebuchet MS"/>
            </a:endParaRPr>
          </a:p>
        </p:txBody>
      </p:sp>
      <p:sp>
        <p:nvSpPr>
          <p:cNvPr id="86" name="Shape 86"/>
          <p:cNvSpPr txBox="1"/>
          <p:nvPr/>
        </p:nvSpPr>
        <p:spPr>
          <a:xfrm>
            <a:off x="2083350" y="2331533"/>
            <a:ext cx="3934500" cy="612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87" name="Shape 87"/>
          <p:cNvSpPr txBox="1"/>
          <p:nvPr/>
        </p:nvSpPr>
        <p:spPr>
          <a:xfrm>
            <a:off x="2247300" y="3588367"/>
            <a:ext cx="3934500" cy="6120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88" name="Shape 88"/>
          <p:cNvPicPr preferRelativeResize="0"/>
          <p:nvPr/>
        </p:nvPicPr>
        <p:blipFill>
          <a:blip r:embed="rId7" cstate="print">
            <a:alphaModFix/>
          </a:blip>
          <a:stretch>
            <a:fillRect/>
          </a:stretch>
        </p:blipFill>
        <p:spPr>
          <a:xfrm>
            <a:off x="5983700" y="1382700"/>
            <a:ext cx="2821350" cy="2509657"/>
          </a:xfrm>
          <a:prstGeom prst="rect">
            <a:avLst/>
          </a:prstGeom>
          <a:noFill/>
          <a:ln>
            <a:noFill/>
          </a:ln>
        </p:spPr>
      </p:pic>
      <p:pic>
        <p:nvPicPr>
          <p:cNvPr id="89" name="Shape 89"/>
          <p:cNvPicPr preferRelativeResize="0"/>
          <p:nvPr/>
        </p:nvPicPr>
        <p:blipFill>
          <a:blip r:embed="rId8" cstate="print">
            <a:alphaModFix/>
          </a:blip>
          <a:stretch>
            <a:fillRect/>
          </a:stretch>
        </p:blipFill>
        <p:spPr>
          <a:xfrm>
            <a:off x="3263250" y="1119600"/>
            <a:ext cx="2208600" cy="2944800"/>
          </a:xfrm>
          <a:prstGeom prst="rect">
            <a:avLst/>
          </a:prstGeom>
          <a:noFill/>
          <a:ln>
            <a:noFill/>
          </a:ln>
        </p:spPr>
      </p:pic>
      <p:pic>
        <p:nvPicPr>
          <p:cNvPr id="90" name="Shape 90"/>
          <p:cNvPicPr preferRelativeResize="0"/>
          <p:nvPr/>
        </p:nvPicPr>
        <p:blipFill>
          <a:blip r:embed="rId9" cstate="print">
            <a:alphaModFix/>
          </a:blip>
          <a:stretch>
            <a:fillRect/>
          </a:stretch>
        </p:blipFill>
        <p:spPr>
          <a:xfrm>
            <a:off x="5408435" y="3769767"/>
            <a:ext cx="3698293" cy="2944800"/>
          </a:xfrm>
          <a:prstGeom prst="rect">
            <a:avLst/>
          </a:prstGeom>
          <a:noFill/>
          <a:ln>
            <a:noFill/>
          </a:ln>
        </p:spPr>
      </p:pic>
      <p:pic>
        <p:nvPicPr>
          <p:cNvPr id="91" name="Shape 91"/>
          <p:cNvPicPr preferRelativeResize="0"/>
          <p:nvPr/>
        </p:nvPicPr>
        <p:blipFill>
          <a:blip r:embed="rId10" cstate="print">
            <a:alphaModFix/>
          </a:blip>
          <a:stretch>
            <a:fillRect/>
          </a:stretch>
        </p:blipFill>
        <p:spPr>
          <a:xfrm>
            <a:off x="3429000" y="3874667"/>
            <a:ext cx="2100000" cy="2659989"/>
          </a:xfrm>
          <a:prstGeom prst="rect">
            <a:avLst/>
          </a:prstGeom>
          <a:noFill/>
          <a:ln>
            <a:noFill/>
          </a:ln>
        </p:spPr>
      </p:pic>
      <p:sp>
        <p:nvSpPr>
          <p:cNvPr id="92" name="Shape 92"/>
          <p:cNvSpPr txBox="1"/>
          <p:nvPr/>
        </p:nvSpPr>
        <p:spPr>
          <a:xfrm>
            <a:off x="613725" y="5922833"/>
            <a:ext cx="4208400" cy="654800"/>
          </a:xfrm>
          <a:prstGeom prst="rect">
            <a:avLst/>
          </a:prstGeom>
          <a:noFill/>
          <a:ln>
            <a:noFill/>
          </a:ln>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3815485072"/>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0"/>
            <a:ext cx="8153400" cy="1371600"/>
          </a:xfrm>
          <a:prstGeom prst="rect">
            <a:avLst/>
          </a:prstGeom>
        </p:spPr>
        <p:txBody>
          <a:bodyPr lIns="91425" tIns="91425" rIns="91425" bIns="91425" anchor="t" anchorCtr="0">
            <a:noAutofit/>
          </a:bodyPr>
          <a:lstStyle/>
          <a:p>
            <a:pPr lvl="0">
              <a:spcBef>
                <a:spcPts val="0"/>
              </a:spcBef>
              <a:buNone/>
            </a:pPr>
            <a:r>
              <a:rPr lang="ru" sz="2700" dirty="0">
                <a:latin typeface="Times New Roman"/>
                <a:ea typeface="Times New Roman"/>
                <a:cs typeface="Times New Roman"/>
                <a:sym typeface="Times New Roman"/>
              </a:rPr>
              <a:t>Dear friends! We are inviting you to watch the video with us, then we are going to do some interesting tasks which can be useful for the unified state examination!</a:t>
            </a:r>
          </a:p>
        </p:txBody>
      </p:sp>
      <p:pic>
        <p:nvPicPr>
          <p:cNvPr id="98" name="Shape 98"/>
          <p:cNvPicPr preferRelativeResize="0"/>
          <p:nvPr/>
        </p:nvPicPr>
        <p:blipFill>
          <a:blip r:embed="rId3" cstate="print">
            <a:alphaModFix/>
          </a:blip>
          <a:stretch>
            <a:fillRect/>
          </a:stretch>
        </p:blipFill>
        <p:spPr>
          <a:xfrm>
            <a:off x="228600" y="1981200"/>
            <a:ext cx="4448699" cy="4329666"/>
          </a:xfrm>
          <a:prstGeom prst="rect">
            <a:avLst/>
          </a:prstGeom>
          <a:noFill/>
          <a:ln>
            <a:noFill/>
          </a:ln>
        </p:spPr>
      </p:pic>
      <p:pic>
        <p:nvPicPr>
          <p:cNvPr id="99" name="Shape 99"/>
          <p:cNvPicPr preferRelativeResize="0"/>
          <p:nvPr/>
        </p:nvPicPr>
        <p:blipFill>
          <a:blip r:embed="rId4" cstate="print">
            <a:alphaModFix/>
          </a:blip>
          <a:stretch>
            <a:fillRect/>
          </a:stretch>
        </p:blipFill>
        <p:spPr>
          <a:xfrm>
            <a:off x="5135224" y="2717283"/>
            <a:ext cx="3094375" cy="2857500"/>
          </a:xfrm>
          <a:prstGeom prst="rect">
            <a:avLst/>
          </a:prstGeom>
          <a:noFill/>
          <a:ln>
            <a:noFill/>
          </a:ln>
        </p:spPr>
      </p:pic>
    </p:spTree>
    <p:extLst>
      <p:ext uri="{BB962C8B-B14F-4D97-AF65-F5344CB8AC3E}">
        <p14:creationId xmlns:p14="http://schemas.microsoft.com/office/powerpoint/2010/main" xmlns="" val="2055710360"/>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0" y="0"/>
            <a:ext cx="8520600" cy="763600"/>
          </a:xfrm>
          <a:prstGeom prst="rect">
            <a:avLst/>
          </a:prstGeom>
        </p:spPr>
        <p:txBody>
          <a:bodyPr lIns="91425" tIns="91425" rIns="91425" bIns="91425" anchor="t" anchorCtr="0">
            <a:noAutofit/>
          </a:bodyPr>
          <a:lstStyle/>
          <a:p>
            <a:pPr lvl="0" rtl="0">
              <a:lnSpc>
                <a:spcPct val="115000"/>
              </a:lnSpc>
              <a:spcBef>
                <a:spcPts val="0"/>
              </a:spcBef>
              <a:buClr>
                <a:schemeClr val="dk1"/>
              </a:buClr>
              <a:buSzPct val="78571"/>
              <a:buFont typeface="Arial"/>
              <a:buNone/>
            </a:pPr>
            <a:r>
              <a:rPr lang="ru" sz="1400" dirty="0"/>
              <a:t>На основе просмотренного видеоролика о СМИ в Великобритании,  прочитайте данные ниже утверждения и оцените верность суждения, расставив </a:t>
            </a:r>
            <a:r>
              <a:rPr lang="ru" sz="1400" b="1" i="1" dirty="0"/>
              <a:t>T (True-верно)</a:t>
            </a:r>
            <a:r>
              <a:rPr lang="ru" sz="1400" dirty="0"/>
              <a:t>, </a:t>
            </a:r>
            <a:r>
              <a:rPr lang="ru" sz="1400" b="1" i="1" dirty="0"/>
              <a:t>F (False-неверно)</a:t>
            </a:r>
            <a:r>
              <a:rPr lang="ru" sz="1400" dirty="0"/>
              <a:t>, </a:t>
            </a:r>
            <a:r>
              <a:rPr lang="ru" sz="1400" b="1" i="1" dirty="0"/>
              <a:t>NS (Not stated- в видео об этом ничего не сказано)</a:t>
            </a:r>
          </a:p>
        </p:txBody>
      </p:sp>
      <p:sp>
        <p:nvSpPr>
          <p:cNvPr id="105" name="Shape 105"/>
          <p:cNvSpPr txBox="1"/>
          <p:nvPr/>
        </p:nvSpPr>
        <p:spPr>
          <a:xfrm>
            <a:off x="5070450" y="6056800"/>
            <a:ext cx="4073700" cy="801200"/>
          </a:xfrm>
          <a:prstGeom prst="rect">
            <a:avLst/>
          </a:prstGeom>
          <a:noFill/>
          <a:ln>
            <a:noFill/>
          </a:ln>
        </p:spPr>
        <p:txBody>
          <a:bodyPr lIns="91425" tIns="91425" rIns="91425" bIns="91425" anchor="ctr" anchorCtr="0">
            <a:noAutofit/>
          </a:bodyPr>
          <a:lstStyle/>
          <a:p>
            <a:pPr lvl="0" rtl="0">
              <a:spcBef>
                <a:spcPts val="0"/>
              </a:spcBef>
              <a:buNone/>
            </a:pPr>
            <a:r>
              <a:rPr lang="en-US" dirty="0" smtClean="0">
                <a:solidFill>
                  <a:schemeClr val="dk1"/>
                </a:solidFill>
                <a:latin typeface="Impact"/>
                <a:ea typeface="Impact"/>
                <a:cs typeface="Impact"/>
                <a:sym typeface="Impact"/>
              </a:rPr>
              <a:t>This</a:t>
            </a:r>
            <a:r>
              <a:rPr lang="ru" dirty="0" smtClean="0">
                <a:solidFill>
                  <a:schemeClr val="dk1"/>
                </a:solidFill>
                <a:latin typeface="Impact"/>
                <a:ea typeface="Impact"/>
                <a:cs typeface="Impact"/>
                <a:sym typeface="Impact"/>
              </a:rPr>
              <a:t> </a:t>
            </a:r>
            <a:r>
              <a:rPr lang="ru" dirty="0">
                <a:solidFill>
                  <a:schemeClr val="dk1"/>
                </a:solidFill>
                <a:latin typeface="Impact"/>
                <a:ea typeface="Impact"/>
                <a:cs typeface="Impact"/>
                <a:sym typeface="Impact"/>
              </a:rPr>
              <a:t>is the end of the task. Check your answers again!</a:t>
            </a:r>
          </a:p>
        </p:txBody>
      </p:sp>
      <p:sp>
        <p:nvSpPr>
          <p:cNvPr id="106" name="Shape 106"/>
          <p:cNvSpPr txBox="1"/>
          <p:nvPr/>
        </p:nvSpPr>
        <p:spPr>
          <a:xfrm>
            <a:off x="259575" y="1092900"/>
            <a:ext cx="8743200" cy="5072800"/>
          </a:xfrm>
          <a:prstGeom prst="rect">
            <a:avLst/>
          </a:prstGeom>
          <a:noFill/>
          <a:ln>
            <a:noFill/>
          </a:ln>
        </p:spPr>
        <p:txBody>
          <a:bodyPr lIns="91425" tIns="91425" rIns="91425" bIns="91425" anchor="t" anchorCtr="0">
            <a:noAutofit/>
          </a:bodyPr>
          <a:lstStyle/>
          <a:p>
            <a:pPr lvl="0">
              <a:lnSpc>
                <a:spcPct val="115000"/>
              </a:lnSpc>
              <a:spcBef>
                <a:spcPts val="0"/>
              </a:spcBef>
              <a:buNone/>
            </a:pPr>
            <a:r>
              <a:rPr lang="ru" dirty="0" smtClean="0"/>
              <a:t>1.</a:t>
            </a:r>
            <a:r>
              <a:rPr lang="en-US" dirty="0" smtClean="0"/>
              <a:t>Two of three British people over the age of 15 read newspapers every day.</a:t>
            </a:r>
            <a:endParaRPr lang="ru" dirty="0"/>
          </a:p>
          <a:p>
            <a:pPr lvl="0" rtl="0">
              <a:lnSpc>
                <a:spcPct val="115000"/>
              </a:lnSpc>
              <a:spcBef>
                <a:spcPts val="0"/>
              </a:spcBef>
              <a:buNone/>
            </a:pPr>
            <a:r>
              <a:rPr lang="ru" b="1" dirty="0"/>
              <a:t>1) T 			2) F 			3) NS</a:t>
            </a:r>
          </a:p>
          <a:p>
            <a:pPr lvl="0">
              <a:lnSpc>
                <a:spcPct val="115000"/>
              </a:lnSpc>
              <a:spcBef>
                <a:spcPts val="0"/>
              </a:spcBef>
              <a:buNone/>
            </a:pPr>
            <a:r>
              <a:rPr lang="ru" dirty="0" smtClean="0"/>
              <a:t>2.</a:t>
            </a:r>
            <a:r>
              <a:rPr lang="en-US" dirty="0" smtClean="0"/>
              <a:t>In tabloids you will find serious information.</a:t>
            </a:r>
            <a:endParaRPr lang="ru" dirty="0"/>
          </a:p>
          <a:p>
            <a:pPr lvl="0" rtl="0">
              <a:lnSpc>
                <a:spcPct val="115000"/>
              </a:lnSpc>
              <a:spcBef>
                <a:spcPts val="0"/>
              </a:spcBef>
              <a:buClr>
                <a:schemeClr val="dk1"/>
              </a:buClr>
              <a:buFont typeface="Arial"/>
              <a:buNone/>
            </a:pPr>
            <a:r>
              <a:rPr lang="ru" b="1" dirty="0">
                <a:solidFill>
                  <a:schemeClr val="dk1"/>
                </a:solidFill>
              </a:rPr>
              <a:t>1) T 			2) F 			3) NS</a:t>
            </a:r>
          </a:p>
          <a:p>
            <a:pPr lvl="0">
              <a:lnSpc>
                <a:spcPct val="115000"/>
              </a:lnSpc>
              <a:spcBef>
                <a:spcPts val="0"/>
              </a:spcBef>
              <a:buNone/>
            </a:pPr>
            <a:r>
              <a:rPr lang="ru" dirty="0" smtClean="0"/>
              <a:t>3.</a:t>
            </a:r>
            <a:r>
              <a:rPr lang="en-US" dirty="0" smtClean="0"/>
              <a:t>In quality papers you’ll find more news, more serious articles and fewer pictures.</a:t>
            </a:r>
            <a:endParaRPr lang="ru" dirty="0"/>
          </a:p>
          <a:p>
            <a:pPr lvl="0" rtl="0">
              <a:lnSpc>
                <a:spcPct val="115000"/>
              </a:lnSpc>
              <a:spcBef>
                <a:spcPts val="0"/>
              </a:spcBef>
              <a:buClr>
                <a:schemeClr val="dk1"/>
              </a:buClr>
              <a:buFont typeface="Arial"/>
              <a:buNone/>
            </a:pPr>
            <a:r>
              <a:rPr lang="ru" b="1" dirty="0">
                <a:solidFill>
                  <a:schemeClr val="dk1"/>
                </a:solidFill>
              </a:rPr>
              <a:t>1) T 			2) F 			3) NS</a:t>
            </a:r>
          </a:p>
          <a:p>
            <a:pPr lvl="0">
              <a:lnSpc>
                <a:spcPct val="115000"/>
              </a:lnSpc>
              <a:spcBef>
                <a:spcPts val="0"/>
              </a:spcBef>
              <a:buNone/>
            </a:pPr>
            <a:r>
              <a:rPr lang="ru" dirty="0" smtClean="0"/>
              <a:t>4.</a:t>
            </a:r>
            <a:r>
              <a:rPr lang="en-US" dirty="0" smtClean="0"/>
              <a:t>People use different websites to read news on-line.</a:t>
            </a:r>
            <a:endParaRPr lang="ru" dirty="0"/>
          </a:p>
          <a:p>
            <a:pPr lvl="0" rtl="0">
              <a:lnSpc>
                <a:spcPct val="115000"/>
              </a:lnSpc>
              <a:spcBef>
                <a:spcPts val="0"/>
              </a:spcBef>
              <a:buClr>
                <a:schemeClr val="dk1"/>
              </a:buClr>
              <a:buFont typeface="Arial"/>
              <a:buNone/>
            </a:pPr>
            <a:r>
              <a:rPr lang="ru" b="1" dirty="0">
                <a:solidFill>
                  <a:schemeClr val="dk1"/>
                </a:solidFill>
              </a:rPr>
              <a:t>1) T 			2) F 			3) NS</a:t>
            </a:r>
          </a:p>
          <a:p>
            <a:pPr lvl="0">
              <a:lnSpc>
                <a:spcPct val="115000"/>
              </a:lnSpc>
              <a:spcBef>
                <a:spcPts val="0"/>
              </a:spcBef>
              <a:buNone/>
            </a:pPr>
            <a:r>
              <a:rPr lang="ru" dirty="0" smtClean="0"/>
              <a:t>5.</a:t>
            </a:r>
            <a:r>
              <a:rPr lang="en-US" dirty="0" smtClean="0"/>
              <a:t>The BBC is the broadcasting corporation, famous all over the world.</a:t>
            </a:r>
            <a:endParaRPr lang="ru" dirty="0"/>
          </a:p>
          <a:p>
            <a:pPr lvl="0" rtl="0">
              <a:lnSpc>
                <a:spcPct val="115000"/>
              </a:lnSpc>
              <a:spcBef>
                <a:spcPts val="0"/>
              </a:spcBef>
              <a:buClr>
                <a:schemeClr val="dk1"/>
              </a:buClr>
              <a:buFont typeface="Arial"/>
              <a:buNone/>
            </a:pPr>
            <a:r>
              <a:rPr lang="ru" b="1" dirty="0">
                <a:solidFill>
                  <a:schemeClr val="dk1"/>
                </a:solidFill>
              </a:rPr>
              <a:t>1) T 			2) F 			3) NS</a:t>
            </a:r>
          </a:p>
          <a:p>
            <a:pPr lvl="0">
              <a:lnSpc>
                <a:spcPct val="115000"/>
              </a:lnSpc>
              <a:spcBef>
                <a:spcPts val="0"/>
              </a:spcBef>
              <a:buNone/>
            </a:pPr>
            <a:r>
              <a:rPr lang="ru" dirty="0" smtClean="0"/>
              <a:t>6.</a:t>
            </a:r>
            <a:r>
              <a:rPr lang="en-US" dirty="0" smtClean="0"/>
              <a:t>On average British people watch almost 24 hours of TV a day.</a:t>
            </a:r>
            <a:endParaRPr lang="ru" dirty="0"/>
          </a:p>
          <a:p>
            <a:pPr lvl="0" rtl="0">
              <a:lnSpc>
                <a:spcPct val="115000"/>
              </a:lnSpc>
              <a:spcBef>
                <a:spcPts val="0"/>
              </a:spcBef>
              <a:buClr>
                <a:schemeClr val="dk1"/>
              </a:buClr>
              <a:buFont typeface="Arial"/>
              <a:buNone/>
            </a:pPr>
            <a:r>
              <a:rPr lang="ru" b="1" dirty="0">
                <a:solidFill>
                  <a:schemeClr val="dk1"/>
                </a:solidFill>
              </a:rPr>
              <a:t>1) T 			2) F 			3) NS</a:t>
            </a:r>
          </a:p>
          <a:p>
            <a:pPr lvl="0" rtl="0">
              <a:lnSpc>
                <a:spcPct val="115000"/>
              </a:lnSpc>
              <a:spcBef>
                <a:spcPts val="0"/>
              </a:spcBef>
              <a:buNone/>
            </a:pPr>
            <a:r>
              <a:rPr lang="ru" dirty="0" smtClean="0"/>
              <a:t>7.</a:t>
            </a:r>
            <a:r>
              <a:rPr lang="en-US" dirty="0" smtClean="0"/>
              <a:t>It is interesting that in Britain every family has a TV at home.</a:t>
            </a:r>
            <a:endParaRPr lang="ru" dirty="0"/>
          </a:p>
          <a:p>
            <a:pPr lvl="0" rtl="0">
              <a:lnSpc>
                <a:spcPct val="115000"/>
              </a:lnSpc>
              <a:spcBef>
                <a:spcPts val="0"/>
              </a:spcBef>
              <a:buClr>
                <a:schemeClr val="dk1"/>
              </a:buClr>
              <a:buFont typeface="Arial"/>
              <a:buNone/>
            </a:pPr>
            <a:r>
              <a:rPr lang="ru" b="1" dirty="0">
                <a:solidFill>
                  <a:schemeClr val="dk1"/>
                </a:solidFill>
              </a:rPr>
              <a:t>1) T 			2) F 			3) NS</a:t>
            </a:r>
          </a:p>
        </p:txBody>
      </p:sp>
      <p:sp>
        <p:nvSpPr>
          <p:cNvPr id="6" name="Прямоугольник 5"/>
          <p:cNvSpPr/>
          <p:nvPr/>
        </p:nvSpPr>
        <p:spPr>
          <a:xfrm>
            <a:off x="259575" y="1524000"/>
            <a:ext cx="65482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971800" y="2133600"/>
            <a:ext cx="65482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59575" y="2743200"/>
            <a:ext cx="65482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791200" y="3429000"/>
            <a:ext cx="65482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5791200" y="4038600"/>
            <a:ext cx="65482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971800" y="4648200"/>
            <a:ext cx="65482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91200" y="5334000"/>
            <a:ext cx="65482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71691982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381000" y="304800"/>
            <a:ext cx="5870550" cy="4267200"/>
          </a:xfrm>
          <a:prstGeom prst="rect">
            <a:avLst/>
          </a:prstGeom>
        </p:spPr>
        <p:txBody>
          <a:bodyPr lIns="91425" tIns="91425" rIns="91425" bIns="91425" anchor="t" anchorCtr="0">
            <a:noAutofit/>
          </a:bodyPr>
          <a:lstStyle/>
          <a:p>
            <a:pPr lvl="0" rtl="0">
              <a:spcBef>
                <a:spcPts val="0"/>
              </a:spcBef>
              <a:spcAft>
                <a:spcPts val="0"/>
              </a:spcAft>
              <a:buNone/>
            </a:pPr>
            <a:r>
              <a:rPr lang="ru" sz="1500" dirty="0">
                <a:solidFill>
                  <a:schemeClr val="dk1"/>
                </a:solidFill>
                <a:latin typeface="Times New Roman" panose="02020603050405020304" pitchFamily="18" charset="0"/>
                <a:cs typeface="Times New Roman" panose="02020603050405020304" pitchFamily="18" charset="0"/>
              </a:rPr>
              <a:t>На основе просмотренного видеоролика о СМИ в Великобритании, </a:t>
            </a:r>
          </a:p>
          <a:p>
            <a:pPr lvl="0" rtl="0">
              <a:spcBef>
                <a:spcPts val="0"/>
              </a:spcBef>
              <a:spcAft>
                <a:spcPts val="0"/>
              </a:spcAft>
              <a:buNone/>
            </a:pPr>
            <a:r>
              <a:rPr lang="ru" sz="1500" dirty="0">
                <a:solidFill>
                  <a:schemeClr val="dk1"/>
                </a:solidFill>
                <a:latin typeface="Times New Roman" panose="02020603050405020304" pitchFamily="18" charset="0"/>
                <a:cs typeface="Times New Roman" panose="02020603050405020304" pitchFamily="18" charset="0"/>
              </a:rPr>
              <a:t>закончите фразы, выбрав один из вариантов ответа </a:t>
            </a:r>
            <a:r>
              <a:rPr lang="ru" sz="1500" b="1" i="1" dirty="0">
                <a:solidFill>
                  <a:schemeClr val="dk1"/>
                </a:solidFill>
                <a:latin typeface="Times New Roman" panose="02020603050405020304" pitchFamily="18" charset="0"/>
                <a:cs typeface="Times New Roman" panose="02020603050405020304" pitchFamily="18" charset="0"/>
              </a:rPr>
              <a:t>a, b </a:t>
            </a:r>
            <a:r>
              <a:rPr lang="ru" sz="1500" dirty="0">
                <a:solidFill>
                  <a:schemeClr val="dk1"/>
                </a:solidFill>
                <a:latin typeface="Times New Roman" panose="02020603050405020304" pitchFamily="18" charset="0"/>
                <a:cs typeface="Times New Roman" panose="02020603050405020304" pitchFamily="18" charset="0"/>
              </a:rPr>
              <a:t>или </a:t>
            </a:r>
            <a:r>
              <a:rPr lang="ru" sz="1500" b="1" i="1" dirty="0">
                <a:solidFill>
                  <a:schemeClr val="dk1"/>
                </a:solidFill>
                <a:latin typeface="Times New Roman" panose="02020603050405020304" pitchFamily="18" charset="0"/>
                <a:cs typeface="Times New Roman" panose="02020603050405020304" pitchFamily="18" charset="0"/>
              </a:rPr>
              <a:t>c </a:t>
            </a:r>
            <a:endParaRPr lang="en-US" sz="1500" b="1" i="1" dirty="0" smtClean="0">
              <a:solidFill>
                <a:schemeClr val="dk1"/>
              </a:solidFill>
              <a:latin typeface="Times New Roman" panose="02020603050405020304" pitchFamily="18" charset="0"/>
              <a:cs typeface="Times New Roman" panose="02020603050405020304" pitchFamily="18" charset="0"/>
            </a:endParaRPr>
          </a:p>
          <a:p>
            <a:pPr lvl="0" rtl="0">
              <a:spcBef>
                <a:spcPts val="0"/>
              </a:spcBef>
              <a:spcAft>
                <a:spcPts val="0"/>
              </a:spcAft>
              <a:buNone/>
            </a:pPr>
            <a:endParaRPr lang="en-US" sz="1500" b="1" i="1" dirty="0">
              <a:solidFill>
                <a:schemeClr val="dk1"/>
              </a:solidFill>
              <a:latin typeface="Times New Roman" panose="02020603050405020304" pitchFamily="18" charset="0"/>
              <a:cs typeface="Times New Roman" panose="02020603050405020304" pitchFamily="18" charset="0"/>
            </a:endParaRPr>
          </a:p>
          <a:p>
            <a:pPr lvl="0" rtl="0">
              <a:spcBef>
                <a:spcPts val="0"/>
              </a:spcBef>
              <a:spcAft>
                <a:spcPts val="0"/>
              </a:spcAft>
              <a:buNone/>
            </a:pPr>
            <a:endParaRPr lang="ru" sz="1500" b="1" i="1" dirty="0">
              <a:solidFill>
                <a:schemeClr val="dk1"/>
              </a:solidFill>
              <a:latin typeface="Times New Roman" panose="02020603050405020304" pitchFamily="18" charset="0"/>
              <a:cs typeface="Times New Roman" panose="02020603050405020304" pitchFamily="18" charset="0"/>
            </a:endParaRPr>
          </a:p>
          <a:p>
            <a:pPr lvl="0" rtl="0">
              <a:spcBef>
                <a:spcPts val="0"/>
              </a:spcBef>
              <a:spcAft>
                <a:spcPts val="0"/>
              </a:spcAft>
              <a:buNone/>
            </a:pPr>
            <a:r>
              <a:rPr lang="ru" sz="1500" b="1" dirty="0">
                <a:solidFill>
                  <a:schemeClr val="dk1"/>
                </a:solidFill>
                <a:latin typeface="Times New Roman" panose="02020603050405020304" pitchFamily="18" charset="0"/>
                <a:ea typeface="Times New Roman"/>
                <a:cs typeface="Times New Roman" panose="02020603050405020304" pitchFamily="18" charset="0"/>
                <a:sym typeface="Times New Roman"/>
              </a:rPr>
              <a:t>1) In tabloids papers in Britain you will find</a:t>
            </a:r>
          </a:p>
          <a:p>
            <a:pPr lvl="0" rtl="0">
              <a:spcBef>
                <a:spcPts val="0"/>
              </a:spcBef>
              <a:spcAft>
                <a:spcPts val="0"/>
              </a:spcAft>
              <a:buNone/>
            </a:pPr>
            <a:r>
              <a:rPr lang="ru" sz="1500" b="1" i="1" dirty="0">
                <a:solidFill>
                  <a:schemeClr val="dk1"/>
                </a:solidFill>
                <a:latin typeface="Times New Roman" panose="02020603050405020304" pitchFamily="18" charset="0"/>
                <a:ea typeface="Times New Roman"/>
                <a:cs typeface="Times New Roman" panose="02020603050405020304" pitchFamily="18" charset="0"/>
                <a:sym typeface="Times New Roman"/>
              </a:rPr>
              <a:t>a</a:t>
            </a:r>
            <a:r>
              <a:rPr lang="ru" sz="1500" dirty="0">
                <a:solidFill>
                  <a:schemeClr val="dk1"/>
                </a:solidFill>
                <a:latin typeface="Times New Roman" panose="02020603050405020304" pitchFamily="18" charset="0"/>
                <a:ea typeface="Times New Roman"/>
                <a:cs typeface="Times New Roman" panose="02020603050405020304" pitchFamily="18" charset="0"/>
                <a:sym typeface="Times New Roman"/>
              </a:rPr>
              <a:t>	more curtaining articles</a:t>
            </a:r>
          </a:p>
          <a:p>
            <a:pPr lvl="0" rtl="0">
              <a:spcBef>
                <a:spcPts val="0"/>
              </a:spcBef>
              <a:spcAft>
                <a:spcPts val="0"/>
              </a:spcAft>
              <a:buNone/>
            </a:pPr>
            <a:r>
              <a:rPr lang="ru" sz="1500" b="1" i="1" dirty="0">
                <a:solidFill>
                  <a:schemeClr val="dk1"/>
                </a:solidFill>
                <a:latin typeface="Times New Roman" panose="02020603050405020304" pitchFamily="18" charset="0"/>
                <a:ea typeface="Times New Roman"/>
                <a:cs typeface="Times New Roman" panose="02020603050405020304" pitchFamily="18" charset="0"/>
                <a:sym typeface="Times New Roman"/>
              </a:rPr>
              <a:t>b</a:t>
            </a:r>
            <a:r>
              <a:rPr lang="ru" sz="1500" dirty="0">
                <a:solidFill>
                  <a:schemeClr val="dk1"/>
                </a:solidFill>
                <a:latin typeface="Times New Roman" panose="02020603050405020304" pitchFamily="18" charset="0"/>
                <a:ea typeface="Times New Roman"/>
                <a:cs typeface="Times New Roman" panose="02020603050405020304" pitchFamily="18" charset="0"/>
                <a:sym typeface="Times New Roman"/>
              </a:rPr>
              <a:t>	fewer pictures and serious news</a:t>
            </a:r>
          </a:p>
          <a:p>
            <a:pPr lvl="0" rtl="0">
              <a:spcBef>
                <a:spcPts val="0"/>
              </a:spcBef>
              <a:spcAft>
                <a:spcPts val="0"/>
              </a:spcAft>
              <a:buNone/>
            </a:pPr>
            <a:r>
              <a:rPr lang="ru" sz="1500" b="1" i="1" dirty="0">
                <a:solidFill>
                  <a:schemeClr val="dk1"/>
                </a:solidFill>
                <a:latin typeface="Times New Roman" panose="02020603050405020304" pitchFamily="18" charset="0"/>
                <a:ea typeface="Times New Roman"/>
                <a:cs typeface="Times New Roman" panose="02020603050405020304" pitchFamily="18" charset="0"/>
                <a:sym typeface="Times New Roman"/>
              </a:rPr>
              <a:t>c</a:t>
            </a:r>
            <a:r>
              <a:rPr lang="ru" sz="1500" dirty="0">
                <a:solidFill>
                  <a:schemeClr val="dk1"/>
                </a:solidFill>
                <a:latin typeface="Times New Roman" panose="02020603050405020304" pitchFamily="18" charset="0"/>
                <a:ea typeface="Times New Roman"/>
                <a:cs typeface="Times New Roman" panose="02020603050405020304" pitchFamily="18" charset="0"/>
                <a:sym typeface="Times New Roman"/>
              </a:rPr>
              <a:t>	stories about life and scientific reports</a:t>
            </a:r>
          </a:p>
          <a:p>
            <a:pPr lvl="0" rtl="0">
              <a:spcBef>
                <a:spcPts val="0"/>
              </a:spcBef>
              <a:spcAft>
                <a:spcPts val="0"/>
              </a:spcAft>
              <a:buNone/>
            </a:pPr>
            <a:endParaRPr sz="15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lvl="0" rtl="0">
              <a:spcBef>
                <a:spcPts val="0"/>
              </a:spcBef>
              <a:spcAft>
                <a:spcPts val="0"/>
              </a:spcAft>
              <a:buClr>
                <a:schemeClr val="dk1"/>
              </a:buClr>
              <a:buSzPct val="61111"/>
              <a:buFont typeface="Arial"/>
              <a:buNone/>
            </a:pPr>
            <a:r>
              <a:rPr lang="ru" sz="1500" b="1" dirty="0">
                <a:solidFill>
                  <a:schemeClr val="dk1"/>
                </a:solidFill>
                <a:latin typeface="Times New Roman" panose="02020603050405020304" pitchFamily="18" charset="0"/>
                <a:ea typeface="Times New Roman"/>
                <a:cs typeface="Times New Roman" panose="02020603050405020304" pitchFamily="18" charset="0"/>
                <a:sym typeface="Times New Roman"/>
              </a:rPr>
              <a:t>2) The most popular broadsheets contain</a:t>
            </a:r>
          </a:p>
          <a:p>
            <a:pPr lvl="0" rtl="0">
              <a:spcBef>
                <a:spcPts val="0"/>
              </a:spcBef>
              <a:spcAft>
                <a:spcPts val="0"/>
              </a:spcAft>
              <a:buNone/>
            </a:pPr>
            <a:r>
              <a:rPr lang="ru" sz="1500" b="1" i="1" dirty="0">
                <a:solidFill>
                  <a:schemeClr val="dk1"/>
                </a:solidFill>
                <a:latin typeface="Times New Roman" panose="02020603050405020304" pitchFamily="18" charset="0"/>
                <a:ea typeface="Times New Roman"/>
                <a:cs typeface="Times New Roman" panose="02020603050405020304" pitchFamily="18" charset="0"/>
                <a:sym typeface="Times New Roman"/>
              </a:rPr>
              <a:t>a</a:t>
            </a:r>
            <a:r>
              <a:rPr lang="ru" sz="1500" dirty="0">
                <a:solidFill>
                  <a:schemeClr val="dk1"/>
                </a:solidFill>
                <a:latin typeface="Times New Roman" panose="02020603050405020304" pitchFamily="18" charset="0"/>
                <a:ea typeface="Times New Roman"/>
                <a:cs typeface="Times New Roman" panose="02020603050405020304" pitchFamily="18" charset="0"/>
                <a:sym typeface="Times New Roman"/>
              </a:rPr>
              <a:t>	humorous stories about different aspects of British life</a:t>
            </a:r>
          </a:p>
          <a:p>
            <a:pPr lvl="0" rtl="0">
              <a:spcBef>
                <a:spcPts val="0"/>
              </a:spcBef>
              <a:spcAft>
                <a:spcPts val="0"/>
              </a:spcAft>
              <a:buNone/>
            </a:pPr>
            <a:r>
              <a:rPr lang="ru" sz="1500" b="1" i="1" dirty="0">
                <a:solidFill>
                  <a:schemeClr val="dk1"/>
                </a:solidFill>
                <a:latin typeface="Times New Roman" panose="02020603050405020304" pitchFamily="18" charset="0"/>
                <a:ea typeface="Times New Roman"/>
                <a:cs typeface="Times New Roman" panose="02020603050405020304" pitchFamily="18" charset="0"/>
                <a:sym typeface="Times New Roman"/>
              </a:rPr>
              <a:t>b</a:t>
            </a:r>
            <a:r>
              <a:rPr lang="ru" sz="1500" dirty="0">
                <a:solidFill>
                  <a:schemeClr val="dk1"/>
                </a:solidFill>
                <a:latin typeface="Times New Roman" panose="02020603050405020304" pitchFamily="18" charset="0"/>
                <a:ea typeface="Times New Roman"/>
                <a:cs typeface="Times New Roman" panose="02020603050405020304" pitchFamily="18" charset="0"/>
                <a:sym typeface="Times New Roman"/>
              </a:rPr>
              <a:t>	serious information and some pictures</a:t>
            </a:r>
          </a:p>
          <a:p>
            <a:pPr lvl="0" rtl="0">
              <a:spcBef>
                <a:spcPts val="0"/>
              </a:spcBef>
              <a:spcAft>
                <a:spcPts val="0"/>
              </a:spcAft>
              <a:buNone/>
            </a:pPr>
            <a:r>
              <a:rPr lang="ru" sz="1500" b="1" i="1" dirty="0">
                <a:solidFill>
                  <a:schemeClr val="dk1"/>
                </a:solidFill>
                <a:latin typeface="Times New Roman" panose="02020603050405020304" pitchFamily="18" charset="0"/>
                <a:ea typeface="Times New Roman"/>
                <a:cs typeface="Times New Roman" panose="02020603050405020304" pitchFamily="18" charset="0"/>
                <a:sym typeface="Times New Roman"/>
              </a:rPr>
              <a:t>c</a:t>
            </a:r>
            <a:r>
              <a:rPr lang="ru" sz="1500" dirty="0">
                <a:solidFill>
                  <a:schemeClr val="dk1"/>
                </a:solidFill>
                <a:latin typeface="Times New Roman" panose="02020603050405020304" pitchFamily="18" charset="0"/>
                <a:ea typeface="Times New Roman"/>
                <a:cs typeface="Times New Roman" panose="02020603050405020304" pitchFamily="18" charset="0"/>
                <a:sym typeface="Times New Roman"/>
              </a:rPr>
              <a:t>	a lot of adverts, quizzes, celebrity news</a:t>
            </a:r>
          </a:p>
          <a:p>
            <a:pPr lvl="0" rtl="0">
              <a:spcBef>
                <a:spcPts val="0"/>
              </a:spcBef>
              <a:spcAft>
                <a:spcPts val="0"/>
              </a:spcAft>
              <a:buNone/>
            </a:pPr>
            <a:endParaRPr sz="15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lvl="0" rtl="0">
              <a:spcBef>
                <a:spcPts val="0"/>
              </a:spcBef>
              <a:spcAft>
                <a:spcPts val="0"/>
              </a:spcAft>
              <a:buClr>
                <a:schemeClr val="dk1"/>
              </a:buClr>
              <a:buSzPct val="61111"/>
              <a:buFont typeface="Arial"/>
              <a:buNone/>
            </a:pPr>
            <a:r>
              <a:rPr lang="ru" sz="1500" b="1" dirty="0">
                <a:solidFill>
                  <a:schemeClr val="dk1"/>
                </a:solidFill>
                <a:latin typeface="Times New Roman" panose="02020603050405020304" pitchFamily="18" charset="0"/>
                <a:ea typeface="Times New Roman"/>
                <a:cs typeface="Times New Roman" panose="02020603050405020304" pitchFamily="18" charset="0"/>
                <a:sym typeface="Times New Roman"/>
              </a:rPr>
              <a:t>3) A great amount of people in Britain</a:t>
            </a:r>
          </a:p>
          <a:p>
            <a:pPr lvl="0" rtl="0">
              <a:spcBef>
                <a:spcPts val="0"/>
              </a:spcBef>
              <a:spcAft>
                <a:spcPts val="0"/>
              </a:spcAft>
              <a:buNone/>
            </a:pPr>
            <a:r>
              <a:rPr lang="ru" sz="1500" b="1" i="1" dirty="0">
                <a:solidFill>
                  <a:schemeClr val="dk1"/>
                </a:solidFill>
                <a:latin typeface="Times New Roman" panose="02020603050405020304" pitchFamily="18" charset="0"/>
                <a:ea typeface="Times New Roman"/>
                <a:cs typeface="Times New Roman" panose="02020603050405020304" pitchFamily="18" charset="0"/>
                <a:sym typeface="Times New Roman"/>
              </a:rPr>
              <a:t>a</a:t>
            </a:r>
            <a:r>
              <a:rPr lang="ru" sz="1500" dirty="0">
                <a:solidFill>
                  <a:schemeClr val="dk1"/>
                </a:solidFill>
                <a:latin typeface="Times New Roman" panose="02020603050405020304" pitchFamily="18" charset="0"/>
                <a:ea typeface="Times New Roman"/>
                <a:cs typeface="Times New Roman" panose="02020603050405020304" pitchFamily="18" charset="0"/>
                <a:sym typeface="Times New Roman"/>
              </a:rPr>
              <a:t>	are using various sites to get information</a:t>
            </a:r>
          </a:p>
          <a:p>
            <a:pPr lvl="0" rtl="0">
              <a:spcBef>
                <a:spcPts val="0"/>
              </a:spcBef>
              <a:spcAft>
                <a:spcPts val="0"/>
              </a:spcAft>
              <a:buNone/>
            </a:pPr>
            <a:r>
              <a:rPr lang="ru" sz="1500" b="1" i="1" dirty="0">
                <a:solidFill>
                  <a:schemeClr val="dk1"/>
                </a:solidFill>
                <a:latin typeface="Times New Roman" panose="02020603050405020304" pitchFamily="18" charset="0"/>
                <a:ea typeface="Times New Roman"/>
                <a:cs typeface="Times New Roman" panose="02020603050405020304" pitchFamily="18" charset="0"/>
                <a:sym typeface="Times New Roman"/>
              </a:rPr>
              <a:t>b</a:t>
            </a:r>
            <a:r>
              <a:rPr lang="ru" sz="1500" dirty="0">
                <a:solidFill>
                  <a:schemeClr val="dk1"/>
                </a:solidFill>
                <a:latin typeface="Times New Roman" panose="02020603050405020304" pitchFamily="18" charset="0"/>
                <a:ea typeface="Times New Roman"/>
                <a:cs typeface="Times New Roman" panose="02020603050405020304" pitchFamily="18" charset="0"/>
                <a:sym typeface="Times New Roman"/>
              </a:rPr>
              <a:t>	don`t buy a newspaper but find news online</a:t>
            </a:r>
          </a:p>
          <a:p>
            <a:pPr lvl="0" rtl="0">
              <a:spcBef>
                <a:spcPts val="0"/>
              </a:spcBef>
              <a:spcAft>
                <a:spcPts val="0"/>
              </a:spcAft>
              <a:buNone/>
            </a:pPr>
            <a:r>
              <a:rPr lang="ru" sz="1500" b="1" i="1" dirty="0">
                <a:solidFill>
                  <a:schemeClr val="dk1"/>
                </a:solidFill>
                <a:latin typeface="Times New Roman" panose="02020603050405020304" pitchFamily="18" charset="0"/>
                <a:ea typeface="Times New Roman"/>
                <a:cs typeface="Times New Roman" panose="02020603050405020304" pitchFamily="18" charset="0"/>
                <a:sym typeface="Times New Roman"/>
              </a:rPr>
              <a:t>c</a:t>
            </a:r>
            <a:r>
              <a:rPr lang="ru" sz="1500" dirty="0">
                <a:solidFill>
                  <a:schemeClr val="dk1"/>
                </a:solidFill>
                <a:latin typeface="Times New Roman" panose="02020603050405020304" pitchFamily="18" charset="0"/>
                <a:ea typeface="Times New Roman"/>
                <a:cs typeface="Times New Roman" panose="02020603050405020304" pitchFamily="18" charset="0"/>
                <a:sym typeface="Times New Roman"/>
              </a:rPr>
              <a:t>	surf the Internet every day</a:t>
            </a:r>
          </a:p>
          <a:p>
            <a:pPr lvl="0" rtl="0">
              <a:spcBef>
                <a:spcPts val="0"/>
              </a:spcBef>
              <a:spcAft>
                <a:spcPts val="0"/>
              </a:spcAft>
              <a:buNone/>
            </a:pPr>
            <a:endParaRPr sz="15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81000" y="1600200"/>
            <a:ext cx="304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81000" y="2971800"/>
            <a:ext cx="304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81000" y="4114800"/>
            <a:ext cx="304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03231870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228600" y="304800"/>
            <a:ext cx="8520600" cy="4675733"/>
          </a:xfrm>
          <a:prstGeom prst="rect">
            <a:avLst/>
          </a:prstGeom>
        </p:spPr>
        <p:txBody>
          <a:bodyPr lIns="91425" tIns="91425" rIns="91425" bIns="91425" anchor="t" anchorCtr="0">
            <a:noAutofit/>
          </a:bodyPr>
          <a:lstStyle/>
          <a:p>
            <a:pPr lvl="0" rtl="0">
              <a:spcBef>
                <a:spcPts val="0"/>
              </a:spcBef>
              <a:spcAft>
                <a:spcPts val="0"/>
              </a:spcAft>
              <a:buClr>
                <a:schemeClr val="dk1"/>
              </a:buClr>
              <a:buSzPct val="73333"/>
              <a:buFont typeface="Arial"/>
              <a:buNone/>
            </a:pPr>
            <a:r>
              <a:rPr lang="ru" sz="1500" b="1" dirty="0">
                <a:solidFill>
                  <a:schemeClr val="dk1"/>
                </a:solidFill>
                <a:latin typeface="Times New Roman"/>
                <a:ea typeface="Times New Roman"/>
                <a:cs typeface="Times New Roman"/>
                <a:sym typeface="Times New Roman"/>
              </a:rPr>
              <a:t>4) The BBC in Britain</a:t>
            </a:r>
          </a:p>
          <a:p>
            <a:pPr lvl="0" rtl="0">
              <a:spcBef>
                <a:spcPts val="0"/>
              </a:spcBef>
              <a:spcAft>
                <a:spcPts val="0"/>
              </a:spcAft>
              <a:buNone/>
            </a:pPr>
            <a:r>
              <a:rPr lang="ru" sz="1500" b="1" i="1" dirty="0">
                <a:solidFill>
                  <a:schemeClr val="dk1"/>
                </a:solidFill>
                <a:latin typeface="Times New Roman"/>
                <a:ea typeface="Times New Roman"/>
                <a:cs typeface="Times New Roman"/>
                <a:sym typeface="Times New Roman"/>
              </a:rPr>
              <a:t>a</a:t>
            </a:r>
            <a:r>
              <a:rPr lang="ru" sz="1500" dirty="0">
                <a:solidFill>
                  <a:schemeClr val="dk1"/>
                </a:solidFill>
                <a:latin typeface="Times New Roman"/>
                <a:ea typeface="Times New Roman"/>
                <a:cs typeface="Times New Roman"/>
                <a:sym typeface="Times New Roman"/>
              </a:rPr>
              <a:t>	includes advertising during the programmes</a:t>
            </a:r>
          </a:p>
          <a:p>
            <a:pPr lvl="0" rtl="0">
              <a:spcBef>
                <a:spcPts val="0"/>
              </a:spcBef>
              <a:spcAft>
                <a:spcPts val="0"/>
              </a:spcAft>
              <a:buNone/>
            </a:pPr>
            <a:r>
              <a:rPr lang="ru" sz="1500" b="1" i="1" dirty="0">
                <a:solidFill>
                  <a:schemeClr val="dk1"/>
                </a:solidFill>
                <a:latin typeface="Times New Roman"/>
                <a:ea typeface="Times New Roman"/>
                <a:cs typeface="Times New Roman"/>
                <a:sym typeface="Times New Roman"/>
              </a:rPr>
              <a:t>b</a:t>
            </a:r>
            <a:r>
              <a:rPr lang="ru" sz="1500" dirty="0">
                <a:solidFill>
                  <a:schemeClr val="dk1"/>
                </a:solidFill>
                <a:latin typeface="Times New Roman"/>
                <a:ea typeface="Times New Roman"/>
                <a:cs typeface="Times New Roman"/>
                <a:sym typeface="Times New Roman"/>
              </a:rPr>
              <a:t>	</a:t>
            </a:r>
            <a:r>
              <a:rPr lang="en-US" sz="1500" dirty="0" err="1" smtClean="0">
                <a:solidFill>
                  <a:schemeClr val="dk1"/>
                </a:solidFill>
                <a:latin typeface="Times New Roman"/>
                <a:ea typeface="Times New Roman"/>
                <a:cs typeface="Times New Roman"/>
                <a:sym typeface="Times New Roman"/>
              </a:rPr>
              <a:t>i</a:t>
            </a:r>
            <a:r>
              <a:rPr lang="ru" sz="1500" dirty="0" smtClean="0">
                <a:solidFill>
                  <a:schemeClr val="dk1"/>
                </a:solidFill>
                <a:latin typeface="Times New Roman"/>
                <a:ea typeface="Times New Roman"/>
                <a:cs typeface="Times New Roman"/>
                <a:sym typeface="Times New Roman"/>
              </a:rPr>
              <a:t>s </a:t>
            </a:r>
            <a:r>
              <a:rPr lang="ru" sz="1500" dirty="0">
                <a:solidFill>
                  <a:schemeClr val="dk1"/>
                </a:solidFill>
                <a:latin typeface="Times New Roman"/>
                <a:ea typeface="Times New Roman"/>
                <a:cs typeface="Times New Roman"/>
                <a:sym typeface="Times New Roman"/>
              </a:rPr>
              <a:t>a broadcasting commercial </a:t>
            </a:r>
            <a:r>
              <a:rPr lang="ru" sz="1500" dirty="0" smtClean="0">
                <a:solidFill>
                  <a:schemeClr val="dk1"/>
                </a:solidFill>
                <a:latin typeface="Times New Roman"/>
                <a:ea typeface="Times New Roman"/>
                <a:cs typeface="Times New Roman"/>
                <a:sym typeface="Times New Roman"/>
              </a:rPr>
              <a:t>corporation</a:t>
            </a:r>
            <a:endParaRPr lang="en-US" sz="1500" dirty="0" smtClean="0">
              <a:solidFill>
                <a:schemeClr val="dk1"/>
              </a:solidFill>
              <a:latin typeface="Times New Roman"/>
              <a:ea typeface="Times New Roman"/>
              <a:cs typeface="Times New Roman"/>
              <a:sym typeface="Times New Roman"/>
            </a:endParaRPr>
          </a:p>
          <a:p>
            <a:pPr lvl="0">
              <a:buNone/>
            </a:pPr>
            <a:r>
              <a:rPr lang="en-US" sz="1500" b="1" i="1" dirty="0" smtClean="0">
                <a:solidFill>
                  <a:schemeClr val="dk1"/>
                </a:solidFill>
                <a:latin typeface="Times New Roman"/>
                <a:ea typeface="Times New Roman"/>
                <a:cs typeface="Times New Roman"/>
                <a:sym typeface="Times New Roman"/>
              </a:rPr>
              <a:t>c	</a:t>
            </a:r>
            <a:r>
              <a:rPr lang="en-US" sz="1500" dirty="0" smtClean="0">
                <a:solidFill>
                  <a:schemeClr val="dk1"/>
                </a:solidFill>
                <a:latin typeface="Times New Roman"/>
                <a:ea typeface="Times New Roman"/>
                <a:cs typeface="Times New Roman"/>
                <a:sym typeface="Times New Roman"/>
              </a:rPr>
              <a:t>consists of national and local radio stations and some terrestrial TV channels</a:t>
            </a:r>
            <a:endParaRPr lang="ru" sz="1500" dirty="0">
              <a:solidFill>
                <a:schemeClr val="dk1"/>
              </a:solidFill>
              <a:latin typeface="Times New Roman"/>
              <a:ea typeface="Times New Roman"/>
              <a:cs typeface="Times New Roman"/>
              <a:sym typeface="Times New Roman"/>
            </a:endParaRPr>
          </a:p>
          <a:p>
            <a:pPr lvl="0" rtl="0">
              <a:spcBef>
                <a:spcPts val="0"/>
              </a:spcBef>
              <a:spcAft>
                <a:spcPts val="0"/>
              </a:spcAft>
              <a:buNone/>
            </a:pPr>
            <a:endParaRPr sz="1500" dirty="0">
              <a:solidFill>
                <a:schemeClr val="dk1"/>
              </a:solidFill>
              <a:latin typeface="Times New Roman"/>
              <a:ea typeface="Times New Roman"/>
              <a:cs typeface="Times New Roman"/>
              <a:sym typeface="Times New Roman"/>
            </a:endParaRPr>
          </a:p>
          <a:p>
            <a:pPr lvl="0" rtl="0">
              <a:spcBef>
                <a:spcPts val="0"/>
              </a:spcBef>
              <a:spcAft>
                <a:spcPts val="0"/>
              </a:spcAft>
              <a:buClr>
                <a:schemeClr val="dk1"/>
              </a:buClr>
              <a:buSzPct val="73333"/>
              <a:buFont typeface="Arial"/>
              <a:buNone/>
            </a:pPr>
            <a:r>
              <a:rPr lang="ru" sz="1500" b="1" dirty="0">
                <a:solidFill>
                  <a:schemeClr val="dk1"/>
                </a:solidFill>
                <a:latin typeface="Times New Roman"/>
                <a:ea typeface="Times New Roman"/>
                <a:cs typeface="Times New Roman"/>
                <a:sym typeface="Times New Roman"/>
              </a:rPr>
              <a:t>5) ITV is the British</a:t>
            </a:r>
          </a:p>
          <a:p>
            <a:pPr lvl="0" rtl="0">
              <a:spcBef>
                <a:spcPts val="0"/>
              </a:spcBef>
              <a:spcAft>
                <a:spcPts val="0"/>
              </a:spcAft>
              <a:buNone/>
            </a:pPr>
            <a:r>
              <a:rPr lang="ru" sz="1500" b="1" i="1" dirty="0">
                <a:solidFill>
                  <a:schemeClr val="dk1"/>
                </a:solidFill>
                <a:latin typeface="Times New Roman"/>
                <a:ea typeface="Times New Roman"/>
                <a:cs typeface="Times New Roman"/>
                <a:sym typeface="Times New Roman"/>
              </a:rPr>
              <a:t>a</a:t>
            </a:r>
            <a:r>
              <a:rPr lang="ru" sz="1500" dirty="0">
                <a:solidFill>
                  <a:schemeClr val="dk1"/>
                </a:solidFill>
                <a:latin typeface="Times New Roman"/>
                <a:ea typeface="Times New Roman"/>
                <a:cs typeface="Times New Roman"/>
                <a:sym typeface="Times New Roman"/>
              </a:rPr>
              <a:t>	independent, commercial TV channel</a:t>
            </a:r>
          </a:p>
          <a:p>
            <a:pPr lvl="0" rtl="0">
              <a:spcBef>
                <a:spcPts val="0"/>
              </a:spcBef>
              <a:spcAft>
                <a:spcPts val="0"/>
              </a:spcAft>
              <a:buNone/>
            </a:pPr>
            <a:r>
              <a:rPr lang="ru" sz="1500" b="1" i="1" dirty="0">
                <a:solidFill>
                  <a:schemeClr val="dk1"/>
                </a:solidFill>
                <a:latin typeface="Times New Roman"/>
                <a:ea typeface="Times New Roman"/>
                <a:cs typeface="Times New Roman"/>
                <a:sym typeface="Times New Roman"/>
              </a:rPr>
              <a:t>b</a:t>
            </a:r>
            <a:r>
              <a:rPr lang="ru" sz="1500" dirty="0">
                <a:solidFill>
                  <a:schemeClr val="dk1"/>
                </a:solidFill>
                <a:latin typeface="Times New Roman"/>
                <a:ea typeface="Times New Roman"/>
                <a:cs typeface="Times New Roman"/>
                <a:sym typeface="Times New Roman"/>
              </a:rPr>
              <a:t>	well-known advertising TV channel</a:t>
            </a:r>
          </a:p>
          <a:p>
            <a:pPr lvl="0" rtl="0">
              <a:spcBef>
                <a:spcPts val="0"/>
              </a:spcBef>
              <a:spcAft>
                <a:spcPts val="0"/>
              </a:spcAft>
              <a:buNone/>
            </a:pPr>
            <a:r>
              <a:rPr lang="ru" sz="1500" b="1" i="1" dirty="0">
                <a:solidFill>
                  <a:schemeClr val="dk1"/>
                </a:solidFill>
                <a:latin typeface="Times New Roman"/>
                <a:ea typeface="Times New Roman"/>
                <a:cs typeface="Times New Roman"/>
                <a:sym typeface="Times New Roman"/>
              </a:rPr>
              <a:t>c</a:t>
            </a:r>
            <a:r>
              <a:rPr lang="ru" sz="1500" dirty="0">
                <a:solidFill>
                  <a:schemeClr val="dk1"/>
                </a:solidFill>
                <a:latin typeface="Times New Roman"/>
                <a:ea typeface="Times New Roman"/>
                <a:cs typeface="Times New Roman"/>
                <a:sym typeface="Times New Roman"/>
              </a:rPr>
              <a:t>	TV channel, making films, shows and other entertaining programmes</a:t>
            </a:r>
          </a:p>
          <a:p>
            <a:pPr lvl="0" rtl="0">
              <a:spcBef>
                <a:spcPts val="0"/>
              </a:spcBef>
              <a:spcAft>
                <a:spcPts val="0"/>
              </a:spcAft>
              <a:buNone/>
            </a:pPr>
            <a:endParaRPr sz="1500" b="1" dirty="0">
              <a:solidFill>
                <a:schemeClr val="dk1"/>
              </a:solidFill>
              <a:latin typeface="Times New Roman"/>
              <a:ea typeface="Times New Roman"/>
              <a:cs typeface="Times New Roman"/>
              <a:sym typeface="Times New Roman"/>
            </a:endParaRPr>
          </a:p>
          <a:p>
            <a:pPr>
              <a:buClr>
                <a:schemeClr val="dk1"/>
              </a:buClr>
              <a:buSzPct val="73333"/>
              <a:buNone/>
            </a:pPr>
            <a:r>
              <a:rPr lang="ru" sz="1500" b="1" dirty="0">
                <a:solidFill>
                  <a:schemeClr val="dk1"/>
                </a:solidFill>
                <a:latin typeface="Times New Roman"/>
                <a:ea typeface="Times New Roman"/>
                <a:cs typeface="Times New Roman"/>
                <a:sym typeface="Times New Roman"/>
              </a:rPr>
              <a:t>6) On average British </a:t>
            </a:r>
            <a:r>
              <a:rPr lang="ru" sz="1500" b="1" dirty="0" smtClean="0">
                <a:solidFill>
                  <a:schemeClr val="dk1"/>
                </a:solidFill>
                <a:latin typeface="Times New Roman"/>
                <a:ea typeface="Times New Roman"/>
                <a:cs typeface="Times New Roman"/>
                <a:sym typeface="Times New Roman"/>
              </a:rPr>
              <a:t>people</a:t>
            </a:r>
            <a:r>
              <a:rPr lang="en-US" sz="1500" b="1" dirty="0" smtClean="0">
                <a:solidFill>
                  <a:schemeClr val="dk1"/>
                </a:solidFill>
                <a:latin typeface="Times New Roman"/>
                <a:ea typeface="Times New Roman"/>
                <a:cs typeface="Times New Roman"/>
                <a:sym typeface="Times New Roman"/>
              </a:rPr>
              <a:t> </a:t>
            </a:r>
            <a:r>
              <a:rPr lang="ru" sz="1500" b="1" dirty="0">
                <a:solidFill>
                  <a:schemeClr val="dk1"/>
                </a:solidFill>
                <a:latin typeface="Times New Roman"/>
                <a:ea typeface="Times New Roman"/>
                <a:cs typeface="Times New Roman"/>
                <a:sym typeface="Times New Roman"/>
              </a:rPr>
              <a:t>watch almost 24 hours of TV</a:t>
            </a:r>
          </a:p>
          <a:p>
            <a:pPr lvl="0" rtl="0">
              <a:spcBef>
                <a:spcPts val="0"/>
              </a:spcBef>
              <a:spcAft>
                <a:spcPts val="0"/>
              </a:spcAft>
              <a:buNone/>
            </a:pPr>
            <a:r>
              <a:rPr lang="ru" sz="1500" b="1" i="1" dirty="0" smtClean="0">
                <a:solidFill>
                  <a:schemeClr val="dk1"/>
                </a:solidFill>
                <a:latin typeface="Times New Roman"/>
                <a:ea typeface="Times New Roman"/>
                <a:cs typeface="Times New Roman"/>
                <a:sym typeface="Times New Roman"/>
              </a:rPr>
              <a:t>a</a:t>
            </a:r>
            <a:r>
              <a:rPr lang="ru" sz="1500" dirty="0">
                <a:solidFill>
                  <a:schemeClr val="dk1"/>
                </a:solidFill>
                <a:latin typeface="Times New Roman"/>
                <a:ea typeface="Times New Roman"/>
                <a:cs typeface="Times New Roman"/>
                <a:sym typeface="Times New Roman"/>
              </a:rPr>
              <a:t>	</a:t>
            </a:r>
            <a:r>
              <a:rPr lang="ru" sz="1500" dirty="0" smtClean="0">
                <a:solidFill>
                  <a:schemeClr val="dk1"/>
                </a:solidFill>
                <a:latin typeface="Times New Roman"/>
                <a:ea typeface="Times New Roman"/>
                <a:cs typeface="Times New Roman"/>
                <a:sym typeface="Times New Roman"/>
              </a:rPr>
              <a:t>a day</a:t>
            </a:r>
            <a:endParaRPr lang="en-US" sz="1500" dirty="0" smtClean="0">
              <a:solidFill>
                <a:schemeClr val="dk1"/>
              </a:solidFill>
              <a:latin typeface="Times New Roman"/>
              <a:ea typeface="Times New Roman"/>
              <a:cs typeface="Times New Roman"/>
              <a:sym typeface="Times New Roman"/>
            </a:endParaRPr>
          </a:p>
          <a:p>
            <a:pPr>
              <a:buNone/>
            </a:pPr>
            <a:r>
              <a:rPr lang="ru" sz="1500" b="1" i="1" dirty="0" smtClean="0">
                <a:solidFill>
                  <a:schemeClr val="dk1"/>
                </a:solidFill>
                <a:latin typeface="Times New Roman"/>
                <a:ea typeface="Times New Roman"/>
                <a:cs typeface="Times New Roman"/>
                <a:sym typeface="Times New Roman"/>
              </a:rPr>
              <a:t>b</a:t>
            </a:r>
            <a:r>
              <a:rPr lang="en-US" sz="1500" b="1" i="1" dirty="0" smtClean="0">
                <a:solidFill>
                  <a:schemeClr val="dk1"/>
                </a:solidFill>
                <a:latin typeface="Times New Roman"/>
                <a:ea typeface="Times New Roman"/>
                <a:cs typeface="Times New Roman"/>
                <a:sym typeface="Times New Roman"/>
              </a:rPr>
              <a:t> 	</a:t>
            </a:r>
            <a:r>
              <a:rPr lang="ru" sz="1500" dirty="0" smtClean="0">
                <a:solidFill>
                  <a:schemeClr val="dk1"/>
                </a:solidFill>
                <a:latin typeface="Times New Roman"/>
                <a:ea typeface="Times New Roman"/>
                <a:cs typeface="Times New Roman"/>
                <a:sym typeface="Times New Roman"/>
              </a:rPr>
              <a:t>a </a:t>
            </a:r>
            <a:r>
              <a:rPr lang="en-US" sz="1500" dirty="0" smtClean="0">
                <a:solidFill>
                  <a:schemeClr val="dk1"/>
                </a:solidFill>
                <a:latin typeface="Times New Roman"/>
                <a:ea typeface="Times New Roman"/>
                <a:cs typeface="Times New Roman"/>
                <a:sym typeface="Times New Roman"/>
              </a:rPr>
              <a:t>week</a:t>
            </a:r>
            <a:endParaRPr lang="ru" sz="1500" dirty="0">
              <a:solidFill>
                <a:schemeClr val="dk1"/>
              </a:solidFill>
              <a:latin typeface="Times New Roman"/>
              <a:ea typeface="Times New Roman"/>
              <a:cs typeface="Times New Roman"/>
              <a:sym typeface="Times New Roman"/>
            </a:endParaRPr>
          </a:p>
          <a:p>
            <a:pPr lvl="0" rtl="0">
              <a:spcBef>
                <a:spcPts val="0"/>
              </a:spcBef>
              <a:spcAft>
                <a:spcPts val="0"/>
              </a:spcAft>
              <a:buNone/>
            </a:pPr>
            <a:r>
              <a:rPr lang="en-US" sz="1500" b="1" i="1" dirty="0" smtClean="0">
                <a:solidFill>
                  <a:schemeClr val="dk1"/>
                </a:solidFill>
                <a:latin typeface="Times New Roman"/>
                <a:ea typeface="Times New Roman"/>
                <a:cs typeface="Times New Roman"/>
                <a:sym typeface="Times New Roman"/>
              </a:rPr>
              <a:t>c	</a:t>
            </a:r>
            <a:r>
              <a:rPr lang="ru" sz="1500" dirty="0" smtClean="0">
                <a:solidFill>
                  <a:schemeClr val="dk1"/>
                </a:solidFill>
                <a:latin typeface="Times New Roman"/>
                <a:ea typeface="Times New Roman"/>
                <a:cs typeface="Times New Roman"/>
                <a:sym typeface="Times New Roman"/>
              </a:rPr>
              <a:t>a fortnight</a:t>
            </a:r>
          </a:p>
          <a:p>
            <a:pPr lvl="0" rtl="0">
              <a:lnSpc>
                <a:spcPct val="100000"/>
              </a:lnSpc>
              <a:spcBef>
                <a:spcPts val="0"/>
              </a:spcBef>
              <a:spcAft>
                <a:spcPts val="0"/>
              </a:spcAft>
              <a:buNone/>
            </a:pPr>
            <a:endParaRPr sz="1500" b="1" dirty="0">
              <a:solidFill>
                <a:schemeClr val="dk1"/>
              </a:solidFill>
              <a:latin typeface="Times New Roman"/>
              <a:ea typeface="Times New Roman"/>
              <a:cs typeface="Times New Roman"/>
              <a:sym typeface="Times New Roman"/>
            </a:endParaRPr>
          </a:p>
          <a:p>
            <a:pPr lvl="0" rtl="0">
              <a:lnSpc>
                <a:spcPct val="100000"/>
              </a:lnSpc>
              <a:spcBef>
                <a:spcPts val="0"/>
              </a:spcBef>
              <a:spcAft>
                <a:spcPts val="0"/>
              </a:spcAft>
              <a:buClr>
                <a:schemeClr val="dk1"/>
              </a:buClr>
              <a:buSzPct val="73333"/>
              <a:buFont typeface="Arial"/>
              <a:buNone/>
            </a:pPr>
            <a:r>
              <a:rPr lang="ru" sz="1500" b="1" dirty="0">
                <a:solidFill>
                  <a:schemeClr val="dk1"/>
                </a:solidFill>
                <a:latin typeface="Times New Roman"/>
                <a:ea typeface="Times New Roman"/>
                <a:cs typeface="Times New Roman"/>
                <a:sym typeface="Times New Roman"/>
              </a:rPr>
              <a:t>7) Most households have</a:t>
            </a:r>
          </a:p>
          <a:p>
            <a:pPr lvl="0" rtl="0">
              <a:spcBef>
                <a:spcPts val="0"/>
              </a:spcBef>
              <a:spcAft>
                <a:spcPts val="0"/>
              </a:spcAft>
              <a:buNone/>
            </a:pPr>
            <a:r>
              <a:rPr lang="ru" sz="1500" b="1" i="1" dirty="0">
                <a:solidFill>
                  <a:schemeClr val="dk1"/>
                </a:solidFill>
                <a:latin typeface="Times New Roman"/>
                <a:ea typeface="Times New Roman"/>
                <a:cs typeface="Times New Roman"/>
                <a:sym typeface="Times New Roman"/>
              </a:rPr>
              <a:t>a</a:t>
            </a:r>
            <a:r>
              <a:rPr lang="ru" sz="1500" dirty="0">
                <a:solidFill>
                  <a:schemeClr val="dk1"/>
                </a:solidFill>
                <a:latin typeface="Times New Roman"/>
                <a:ea typeface="Times New Roman"/>
                <a:cs typeface="Times New Roman"/>
                <a:sym typeface="Times New Roman"/>
              </a:rPr>
              <a:t>	a TV and a washing machine</a:t>
            </a:r>
          </a:p>
          <a:p>
            <a:pPr lvl="0" rtl="0">
              <a:spcBef>
                <a:spcPts val="0"/>
              </a:spcBef>
              <a:spcAft>
                <a:spcPts val="0"/>
              </a:spcAft>
              <a:buNone/>
            </a:pPr>
            <a:r>
              <a:rPr lang="ru" sz="1500" b="1" i="1" dirty="0">
                <a:solidFill>
                  <a:schemeClr val="dk1"/>
                </a:solidFill>
                <a:latin typeface="Times New Roman"/>
                <a:ea typeface="Times New Roman"/>
                <a:cs typeface="Times New Roman"/>
                <a:sym typeface="Times New Roman"/>
              </a:rPr>
              <a:t>b</a:t>
            </a:r>
            <a:r>
              <a:rPr lang="ru" sz="1500" dirty="0">
                <a:solidFill>
                  <a:schemeClr val="dk1"/>
                </a:solidFill>
                <a:latin typeface="Times New Roman"/>
                <a:ea typeface="Times New Roman"/>
                <a:cs typeface="Times New Roman"/>
                <a:sym typeface="Times New Roman"/>
              </a:rPr>
              <a:t>	more than two TV sets</a:t>
            </a:r>
          </a:p>
          <a:p>
            <a:pPr lvl="0" rtl="0">
              <a:spcBef>
                <a:spcPts val="0"/>
              </a:spcBef>
              <a:spcAft>
                <a:spcPts val="0"/>
              </a:spcAft>
              <a:buNone/>
            </a:pPr>
            <a:r>
              <a:rPr lang="ru" sz="1500" b="1" i="1" dirty="0">
                <a:solidFill>
                  <a:schemeClr val="dk1"/>
                </a:solidFill>
                <a:latin typeface="Times New Roman"/>
                <a:ea typeface="Times New Roman"/>
                <a:cs typeface="Times New Roman"/>
                <a:sym typeface="Times New Roman"/>
              </a:rPr>
              <a:t>c</a:t>
            </a:r>
            <a:r>
              <a:rPr lang="ru" sz="1500" dirty="0">
                <a:solidFill>
                  <a:schemeClr val="dk1"/>
                </a:solidFill>
                <a:latin typeface="Times New Roman"/>
                <a:ea typeface="Times New Roman"/>
                <a:cs typeface="Times New Roman"/>
                <a:sym typeface="Times New Roman"/>
              </a:rPr>
              <a:t>	a TV and a video recorder</a:t>
            </a:r>
          </a:p>
        </p:txBody>
      </p:sp>
      <p:sp>
        <p:nvSpPr>
          <p:cNvPr id="126" name="Shape 126"/>
          <p:cNvSpPr txBox="1"/>
          <p:nvPr/>
        </p:nvSpPr>
        <p:spPr>
          <a:xfrm>
            <a:off x="4191000" y="5837975"/>
            <a:ext cx="4858500" cy="654800"/>
          </a:xfrm>
          <a:prstGeom prst="rect">
            <a:avLst/>
          </a:prstGeom>
          <a:noFill/>
          <a:ln>
            <a:noFill/>
          </a:ln>
        </p:spPr>
        <p:txBody>
          <a:bodyPr lIns="91425" tIns="91425" rIns="91425" bIns="91425" anchor="t" anchorCtr="0">
            <a:noAutofit/>
          </a:bodyPr>
          <a:lstStyle/>
          <a:p>
            <a:pPr lvl="0">
              <a:spcBef>
                <a:spcPts val="0"/>
              </a:spcBef>
              <a:buNone/>
            </a:pPr>
            <a:r>
              <a:rPr lang="en-US" dirty="0" smtClean="0">
                <a:latin typeface="Impact"/>
                <a:ea typeface="Impact"/>
                <a:cs typeface="Impact"/>
                <a:sym typeface="Impact"/>
              </a:rPr>
              <a:t>This</a:t>
            </a:r>
            <a:r>
              <a:rPr lang="ru" dirty="0" smtClean="0">
                <a:latin typeface="Impact"/>
                <a:ea typeface="Impact"/>
                <a:cs typeface="Impact"/>
                <a:sym typeface="Impact"/>
              </a:rPr>
              <a:t> </a:t>
            </a:r>
            <a:r>
              <a:rPr lang="ru" dirty="0">
                <a:latin typeface="Impact"/>
                <a:ea typeface="Impact"/>
                <a:cs typeface="Impact"/>
                <a:sym typeface="Impact"/>
              </a:rPr>
              <a:t>is the end of the task. Check your answers again!</a:t>
            </a:r>
          </a:p>
        </p:txBody>
      </p:sp>
      <p:sp>
        <p:nvSpPr>
          <p:cNvPr id="4" name="Прямоугольник 3"/>
          <p:cNvSpPr/>
          <p:nvPr/>
        </p:nvSpPr>
        <p:spPr>
          <a:xfrm>
            <a:off x="228600" y="1143000"/>
            <a:ext cx="304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28600" y="1828800"/>
            <a:ext cx="304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28600" y="3200400"/>
            <a:ext cx="304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28600" y="4572000"/>
            <a:ext cx="304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Shape 182"/>
          <p:cNvSpPr txBox="1"/>
          <p:nvPr/>
        </p:nvSpPr>
        <p:spPr>
          <a:xfrm>
            <a:off x="5551200" y="3048000"/>
            <a:ext cx="3198000" cy="2350000"/>
          </a:xfrm>
          <a:prstGeom prst="rect">
            <a:avLst/>
          </a:prstGeom>
          <a:noFill/>
          <a:ln>
            <a:noFill/>
          </a:ln>
        </p:spPr>
        <p:txBody>
          <a:bodyPr lIns="91425" tIns="91425" rIns="91425" bIns="91425" anchor="ctr" anchorCtr="0">
            <a:noAutofit/>
          </a:bodyPr>
          <a:lstStyle/>
          <a:p>
            <a:pPr lvl="0">
              <a:spcBef>
                <a:spcPts val="0"/>
              </a:spcBef>
              <a:buNone/>
            </a:pPr>
            <a:r>
              <a:rPr lang="ru" sz="2000" b="1" dirty="0">
                <a:latin typeface="Times New Roman"/>
                <a:ea typeface="Times New Roman"/>
                <a:cs typeface="Times New Roman"/>
                <a:sym typeface="Times New Roman"/>
              </a:rPr>
              <a:t>Remember that:</a:t>
            </a:r>
          </a:p>
          <a:p>
            <a:pPr lvl="0">
              <a:spcBef>
                <a:spcPts val="0"/>
              </a:spcBef>
              <a:buNone/>
            </a:pPr>
            <a:endParaRPr sz="2000" dirty="0"/>
          </a:p>
          <a:p>
            <a:pPr lvl="0">
              <a:spcBef>
                <a:spcPts val="0"/>
              </a:spcBef>
              <a:buNone/>
            </a:pPr>
            <a:r>
              <a:rPr lang="ru" sz="2000" dirty="0">
                <a:solidFill>
                  <a:srgbClr val="FF0000"/>
                </a:solidFill>
              </a:rPr>
              <a:t>1 correct answer = </a:t>
            </a:r>
            <a:r>
              <a:rPr lang="ru" sz="2000" i="1" dirty="0">
                <a:solidFill>
                  <a:srgbClr val="FF0000"/>
                </a:solidFill>
              </a:rPr>
              <a:t>1 point</a:t>
            </a:r>
          </a:p>
          <a:p>
            <a:pPr lvl="0" rtl="0">
              <a:spcBef>
                <a:spcPts val="0"/>
              </a:spcBef>
              <a:buNone/>
            </a:pPr>
            <a:r>
              <a:rPr lang="ru" sz="2000" i="1" dirty="0">
                <a:solidFill>
                  <a:srgbClr val="FF0000"/>
                </a:solidFill>
              </a:rPr>
              <a:t>The maximum number of points is </a:t>
            </a:r>
            <a:r>
              <a:rPr lang="ru" sz="2000" b="1" i="1" dirty="0">
                <a:solidFill>
                  <a:srgbClr val="FF0000"/>
                </a:solidFill>
              </a:rPr>
              <a:t>7</a:t>
            </a:r>
          </a:p>
        </p:txBody>
      </p:sp>
      <p:sp>
        <p:nvSpPr>
          <p:cNvPr id="9" name="Shape 184"/>
          <p:cNvSpPr/>
          <p:nvPr/>
        </p:nvSpPr>
        <p:spPr>
          <a:xfrm>
            <a:off x="5314275" y="3352800"/>
            <a:ext cx="3148925" cy="1752600"/>
          </a:xfrm>
          <a:prstGeom prst="flowChartProcess">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xmlns="" val="415459767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Блок-схема: альтернативный процесс 33"/>
          <p:cNvSpPr/>
          <p:nvPr/>
        </p:nvSpPr>
        <p:spPr>
          <a:xfrm>
            <a:off x="144141" y="1835839"/>
            <a:ext cx="3196767" cy="2438399"/>
          </a:xfrm>
          <a:prstGeom prst="flowChartAlternateProcess">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Блок-схема: альтернативный процесс 32"/>
          <p:cNvSpPr/>
          <p:nvPr/>
        </p:nvSpPr>
        <p:spPr>
          <a:xfrm>
            <a:off x="144141" y="1185367"/>
            <a:ext cx="3196767" cy="533400"/>
          </a:xfrm>
          <a:prstGeom prst="flowChartAlternateProcess">
            <a:avLst/>
          </a:prstGeom>
          <a:solidFill>
            <a:srgbClr val="C6E6A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rot="21360857">
            <a:off x="1551591" y="348008"/>
            <a:ext cx="1272443" cy="838200"/>
          </a:xfrm>
          <a:prstGeom prst="ellipse">
            <a:avLst/>
          </a:prstGeom>
          <a:solidFill>
            <a:srgbClr val="7030A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75000"/>
                </a:schemeClr>
              </a:solidFill>
            </a:endParaRPr>
          </a:p>
        </p:txBody>
      </p:sp>
      <p:sp>
        <p:nvSpPr>
          <p:cNvPr id="2" name="Заголовок 1"/>
          <p:cNvSpPr>
            <a:spLocks noGrp="1"/>
          </p:cNvSpPr>
          <p:nvPr>
            <p:ph type="ctrTitle"/>
          </p:nvPr>
        </p:nvSpPr>
        <p:spPr>
          <a:xfrm>
            <a:off x="578981" y="-38712"/>
            <a:ext cx="7772400" cy="1470025"/>
          </a:xfrm>
        </p:spPr>
        <p:txBody>
          <a:bodyPr/>
          <a:lstStyle/>
          <a:p>
            <a:r>
              <a:rPr lang="en-US" dirty="0" smtClean="0">
                <a:solidFill>
                  <a:schemeClr val="accent3">
                    <a:lumMod val="40000"/>
                    <a:lumOff val="60000"/>
                  </a:schemeClr>
                </a:solidFill>
                <a:latin typeface="Bookman Old Style" pitchFamily="18" charset="0"/>
              </a:rPr>
              <a:t>Life</a:t>
            </a:r>
            <a:r>
              <a:rPr lang="en-US" dirty="0" smtClean="0"/>
              <a:t>  </a:t>
            </a:r>
            <a:r>
              <a:rPr lang="en-US" dirty="0" smtClean="0">
                <a:solidFill>
                  <a:schemeClr val="accent6">
                    <a:lumMod val="75000"/>
                  </a:schemeClr>
                </a:solidFill>
                <a:latin typeface="Arial Narrow" pitchFamily="34" charset="0"/>
              </a:rPr>
              <a:t>in the</a:t>
            </a:r>
            <a:r>
              <a:rPr lang="en-US" dirty="0" smtClean="0">
                <a:latin typeface="Arial Narrow" pitchFamily="34" charset="0"/>
              </a:rPr>
              <a:t> </a:t>
            </a:r>
            <a:r>
              <a:rPr lang="en-US" b="1" dirty="0" smtClean="0">
                <a:solidFill>
                  <a:schemeClr val="accent1">
                    <a:lumMod val="75000"/>
                  </a:schemeClr>
                </a:solidFill>
              </a:rPr>
              <a:t>Global Village</a:t>
            </a:r>
            <a:endParaRPr lang="ru-RU" b="1" dirty="0">
              <a:solidFill>
                <a:schemeClr val="accent1">
                  <a:lumMod val="75000"/>
                </a:schemeClr>
              </a:solidFill>
            </a:endParaRPr>
          </a:p>
        </p:txBody>
      </p:sp>
      <p:sp>
        <p:nvSpPr>
          <p:cNvPr id="6" name="Прямоугольник 5"/>
          <p:cNvSpPr/>
          <p:nvPr/>
        </p:nvSpPr>
        <p:spPr>
          <a:xfrm>
            <a:off x="863927" y="4906484"/>
            <a:ext cx="1422073" cy="2286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dirty="0">
              <a:solidFill>
                <a:schemeClr val="tx1"/>
              </a:solidFill>
            </a:endParaRPr>
          </a:p>
        </p:txBody>
      </p:sp>
      <p:sp>
        <p:nvSpPr>
          <p:cNvPr id="9" name="Прямоугольник 8"/>
          <p:cNvSpPr/>
          <p:nvPr/>
        </p:nvSpPr>
        <p:spPr>
          <a:xfrm>
            <a:off x="642004" y="4906485"/>
            <a:ext cx="228600" cy="228600"/>
          </a:xfrm>
          <a:prstGeom prst="rect">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1</a:t>
            </a:r>
            <a:endParaRPr lang="ru-RU" sz="1000" dirty="0">
              <a:solidFill>
                <a:schemeClr val="tx1"/>
              </a:solidFill>
            </a:endParaRPr>
          </a:p>
        </p:txBody>
      </p:sp>
      <p:sp>
        <p:nvSpPr>
          <p:cNvPr id="11" name="TextBox 10"/>
          <p:cNvSpPr txBox="1"/>
          <p:nvPr/>
        </p:nvSpPr>
        <p:spPr>
          <a:xfrm>
            <a:off x="511600" y="5148184"/>
            <a:ext cx="2590800" cy="1323439"/>
          </a:xfrm>
          <a:prstGeom prst="rect">
            <a:avLst/>
          </a:prstGeom>
          <a:noFill/>
        </p:spPr>
        <p:txBody>
          <a:bodyPr wrap="square" rtlCol="0">
            <a:spAutoFit/>
          </a:bodyPr>
          <a:lstStyle/>
          <a:p>
            <a:r>
              <a:rPr lang="en-US" sz="1000" dirty="0" smtClean="0"/>
              <a:t>Like most of us, you probably watch television. In fact, you probably watch a lot of television. In one survey, it was found that American adolescents watch an average of twenty-seven hours of television a week. That`s about four hours a day, every day! And you can be sure they aren`t watching educational documentaries!</a:t>
            </a:r>
            <a:endParaRPr lang="ru-RU" sz="1000" dirty="0"/>
          </a:p>
        </p:txBody>
      </p:sp>
      <p:sp>
        <p:nvSpPr>
          <p:cNvPr id="12" name="Прямоугольник 11"/>
          <p:cNvSpPr/>
          <p:nvPr/>
        </p:nvSpPr>
        <p:spPr>
          <a:xfrm>
            <a:off x="3804501" y="1194487"/>
            <a:ext cx="1368654"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dirty="0">
              <a:solidFill>
                <a:schemeClr val="tx1"/>
              </a:solidFill>
            </a:endParaRPr>
          </a:p>
        </p:txBody>
      </p:sp>
      <p:sp>
        <p:nvSpPr>
          <p:cNvPr id="13" name="Прямоугольник 12"/>
          <p:cNvSpPr/>
          <p:nvPr/>
        </p:nvSpPr>
        <p:spPr>
          <a:xfrm>
            <a:off x="3587685" y="1194487"/>
            <a:ext cx="228600" cy="228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2</a:t>
            </a:r>
            <a:endParaRPr lang="ru-RU" sz="1000" dirty="0">
              <a:solidFill>
                <a:schemeClr val="tx1"/>
              </a:solidFill>
            </a:endParaRPr>
          </a:p>
        </p:txBody>
      </p:sp>
      <p:sp>
        <p:nvSpPr>
          <p:cNvPr id="14" name="TextBox 13"/>
          <p:cNvSpPr txBox="1"/>
          <p:nvPr/>
        </p:nvSpPr>
        <p:spPr>
          <a:xfrm>
            <a:off x="3447282" y="1426949"/>
            <a:ext cx="2623008" cy="1631216"/>
          </a:xfrm>
          <a:prstGeom prst="rect">
            <a:avLst/>
          </a:prstGeom>
          <a:noFill/>
        </p:spPr>
        <p:txBody>
          <a:bodyPr wrap="square" rtlCol="0">
            <a:spAutoFit/>
          </a:bodyPr>
          <a:lstStyle/>
          <a:p>
            <a:r>
              <a:rPr lang="en-US" sz="1000" dirty="0" smtClean="0"/>
              <a:t>Is it bad for us</a:t>
            </a:r>
            <a:r>
              <a:rPr lang="ru-RU" sz="1000" dirty="0" smtClean="0"/>
              <a:t>?</a:t>
            </a:r>
            <a:r>
              <a:rPr lang="en-US" sz="1000" dirty="0" smtClean="0"/>
              <a:t> The same survey found that students who watched most TV (and that means over six hours a day!) tended to do worse at school. Perhaps television shouldn`t be blamed, though. Spending your time doing anything instead of studying is probably going to affect your performance at school.  (Oh, by the way, experts agree that your eyes won`t be damaged by watching TV, so you can cross that one off the list of bad effects!)</a:t>
            </a:r>
            <a:endParaRPr lang="ru-RU" sz="1000" dirty="0"/>
          </a:p>
        </p:txBody>
      </p:sp>
      <p:sp>
        <p:nvSpPr>
          <p:cNvPr id="16" name="TextBox 15"/>
          <p:cNvSpPr txBox="1"/>
          <p:nvPr/>
        </p:nvSpPr>
        <p:spPr>
          <a:xfrm>
            <a:off x="3406236" y="3265744"/>
            <a:ext cx="2705100" cy="1631216"/>
          </a:xfrm>
          <a:prstGeom prst="rect">
            <a:avLst/>
          </a:prstGeom>
          <a:noFill/>
        </p:spPr>
        <p:txBody>
          <a:bodyPr wrap="square" rtlCol="0">
            <a:spAutoFit/>
          </a:bodyPr>
          <a:lstStyle/>
          <a:p>
            <a:r>
              <a:rPr lang="en-US" sz="1000" dirty="0" smtClean="0"/>
              <a:t>What are TV`s other effects</a:t>
            </a:r>
            <a:r>
              <a:rPr lang="ru-RU" sz="1000" dirty="0" smtClean="0"/>
              <a:t>? </a:t>
            </a:r>
            <a:r>
              <a:rPr lang="en-US" sz="1000" dirty="0" smtClean="0"/>
              <a:t>We live in that has been called `the global village`. Sounds a bit strange to call the world `a village`, but it makes sense. It`s just as easy to find out what`s happening on the other side of the world as at the end of your street. As telecommunications have developed, the world has got smaller and smaller. Television has come to dominate the world, bringing an incredible and sometimes confusing, stream of images into our homes.</a:t>
            </a:r>
            <a:endParaRPr lang="ru-RU" sz="1000" dirty="0"/>
          </a:p>
        </p:txBody>
      </p:sp>
      <p:sp>
        <p:nvSpPr>
          <p:cNvPr id="17" name="Прямоугольник 16"/>
          <p:cNvSpPr/>
          <p:nvPr/>
        </p:nvSpPr>
        <p:spPr>
          <a:xfrm>
            <a:off x="3724773" y="3035813"/>
            <a:ext cx="1448382" cy="2299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solidFill>
                <a:schemeClr val="tx1"/>
              </a:solidFill>
            </a:endParaRPr>
          </a:p>
        </p:txBody>
      </p:sp>
      <p:sp>
        <p:nvSpPr>
          <p:cNvPr id="18" name="Прямоугольник 17"/>
          <p:cNvSpPr/>
          <p:nvPr/>
        </p:nvSpPr>
        <p:spPr>
          <a:xfrm>
            <a:off x="3575901" y="3035813"/>
            <a:ext cx="228600" cy="228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3</a:t>
            </a:r>
            <a:endParaRPr lang="ru-RU" sz="1000" dirty="0">
              <a:solidFill>
                <a:schemeClr val="tx1"/>
              </a:solidFill>
            </a:endParaRPr>
          </a:p>
        </p:txBody>
      </p:sp>
      <p:sp>
        <p:nvSpPr>
          <p:cNvPr id="15" name="TextBox 14"/>
          <p:cNvSpPr txBox="1"/>
          <p:nvPr/>
        </p:nvSpPr>
        <p:spPr>
          <a:xfrm>
            <a:off x="3406236" y="5125560"/>
            <a:ext cx="2774980" cy="1323439"/>
          </a:xfrm>
          <a:prstGeom prst="rect">
            <a:avLst/>
          </a:prstGeom>
          <a:noFill/>
        </p:spPr>
        <p:txBody>
          <a:bodyPr wrap="square" rtlCol="0">
            <a:spAutoFit/>
          </a:bodyPr>
          <a:lstStyle/>
          <a:p>
            <a:r>
              <a:rPr lang="en-US" sz="1000" dirty="0" smtClean="0"/>
              <a:t>We now have more channels to choose from than ever before. Satellites have been put into space to beam </a:t>
            </a:r>
            <a:r>
              <a:rPr lang="en-US" sz="1000" dirty="0" err="1" smtClean="0"/>
              <a:t>programmes</a:t>
            </a:r>
            <a:r>
              <a:rPr lang="en-US" sz="1000" dirty="0" smtClean="0"/>
              <a:t> down to us and cables have been put underground to bring us news and entertainment. We can get the headlines immediately from all four corners of the Earth, keeping us up to date with what`s happening. So, what do we do with all that information</a:t>
            </a:r>
            <a:r>
              <a:rPr lang="ru-RU" sz="1000" dirty="0" smtClean="0"/>
              <a:t>?</a:t>
            </a:r>
            <a:r>
              <a:rPr lang="en-US" sz="1000" dirty="0" smtClean="0"/>
              <a:t> </a:t>
            </a:r>
            <a:endParaRPr lang="ru-RU" sz="1000" dirty="0"/>
          </a:p>
        </p:txBody>
      </p:sp>
      <p:sp>
        <p:nvSpPr>
          <p:cNvPr id="19" name="Прямоугольник 18"/>
          <p:cNvSpPr/>
          <p:nvPr/>
        </p:nvSpPr>
        <p:spPr>
          <a:xfrm>
            <a:off x="3804502" y="4906484"/>
            <a:ext cx="1368653" cy="219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solidFill>
                <a:schemeClr val="tx1"/>
              </a:solidFill>
            </a:endParaRPr>
          </a:p>
        </p:txBody>
      </p:sp>
      <p:sp>
        <p:nvSpPr>
          <p:cNvPr id="20" name="Прямоугольник 19"/>
          <p:cNvSpPr/>
          <p:nvPr/>
        </p:nvSpPr>
        <p:spPr>
          <a:xfrm>
            <a:off x="3575901" y="4896960"/>
            <a:ext cx="228600" cy="228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4</a:t>
            </a:r>
            <a:endParaRPr lang="ru-RU" sz="1000" dirty="0">
              <a:solidFill>
                <a:schemeClr val="tx1"/>
              </a:solidFill>
            </a:endParaRPr>
          </a:p>
        </p:txBody>
      </p:sp>
      <p:sp>
        <p:nvSpPr>
          <p:cNvPr id="21" name="Прямоугольник 20"/>
          <p:cNvSpPr/>
          <p:nvPr/>
        </p:nvSpPr>
        <p:spPr>
          <a:xfrm>
            <a:off x="6629400" y="1178390"/>
            <a:ext cx="1246486" cy="228600"/>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solidFill>
                <a:schemeClr val="tx1"/>
              </a:solidFill>
            </a:endParaRPr>
          </a:p>
        </p:txBody>
      </p:sp>
      <p:sp>
        <p:nvSpPr>
          <p:cNvPr id="22" name="Прямоугольник 21"/>
          <p:cNvSpPr/>
          <p:nvPr/>
        </p:nvSpPr>
        <p:spPr>
          <a:xfrm>
            <a:off x="6412173" y="1178390"/>
            <a:ext cx="228600" cy="228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5</a:t>
            </a:r>
            <a:endParaRPr lang="ru-RU" sz="1000" dirty="0">
              <a:solidFill>
                <a:schemeClr val="tx1"/>
              </a:solidFill>
            </a:endParaRPr>
          </a:p>
        </p:txBody>
      </p:sp>
      <p:sp>
        <p:nvSpPr>
          <p:cNvPr id="23" name="TextBox 22"/>
          <p:cNvSpPr txBox="1"/>
          <p:nvPr/>
        </p:nvSpPr>
        <p:spPr>
          <a:xfrm>
            <a:off x="6221821" y="1423822"/>
            <a:ext cx="2765178" cy="1631216"/>
          </a:xfrm>
          <a:prstGeom prst="rect">
            <a:avLst/>
          </a:prstGeom>
          <a:noFill/>
        </p:spPr>
        <p:txBody>
          <a:bodyPr wrap="square" rtlCol="0">
            <a:spAutoFit/>
          </a:bodyPr>
          <a:lstStyle/>
          <a:p>
            <a:r>
              <a:rPr lang="en-US" sz="1000" dirty="0" smtClean="0"/>
              <a:t>Well, one thing we do with it is forget it. Almost all the facts, figures and faces that we see on our TV screens are instantly forgotten. There`s just too much information for us to deal with. In a real village, we might know and care about the problems of a few hundred people. In the global village, there are six billion people, each with their own problems, ideas and points of view. It`s not surprising that a lot of the information that we receive is just ignored.</a:t>
            </a:r>
            <a:endParaRPr lang="ru-RU" sz="1000" dirty="0"/>
          </a:p>
        </p:txBody>
      </p:sp>
      <p:sp>
        <p:nvSpPr>
          <p:cNvPr id="24" name="TextBox 23"/>
          <p:cNvSpPr txBox="1"/>
          <p:nvPr/>
        </p:nvSpPr>
        <p:spPr>
          <a:xfrm>
            <a:off x="6221821" y="3268378"/>
            <a:ext cx="2691632" cy="1477328"/>
          </a:xfrm>
          <a:prstGeom prst="rect">
            <a:avLst/>
          </a:prstGeom>
          <a:noFill/>
        </p:spPr>
        <p:txBody>
          <a:bodyPr wrap="square" rtlCol="0">
            <a:spAutoFit/>
          </a:bodyPr>
          <a:lstStyle/>
          <a:p>
            <a:r>
              <a:rPr lang="en-US" sz="1000" dirty="0" smtClean="0"/>
              <a:t>At the same time, we are taught a huge amount by our televisions. Do you know that the bottom of the ocean looks like</a:t>
            </a:r>
            <a:r>
              <a:rPr lang="ru-RU" sz="1000" dirty="0" smtClean="0"/>
              <a:t>? </a:t>
            </a:r>
            <a:r>
              <a:rPr lang="en-US" sz="1000" dirty="0" smtClean="0"/>
              <a:t>Do you understand how poor people in Africa or India feel</a:t>
            </a:r>
            <a:r>
              <a:rPr lang="ru-RU" sz="1000" dirty="0" smtClean="0"/>
              <a:t>? </a:t>
            </a:r>
            <a:r>
              <a:rPr lang="en-US" sz="1000" dirty="0" smtClean="0"/>
              <a:t>The images that are broadcast to us through television show us things that our grandparents probably never knew about. That means we understand the world and the problems we face together more than ever before. </a:t>
            </a:r>
            <a:endParaRPr lang="ru-RU" sz="1000" dirty="0"/>
          </a:p>
        </p:txBody>
      </p:sp>
      <p:sp>
        <p:nvSpPr>
          <p:cNvPr id="25" name="Прямоугольник 24"/>
          <p:cNvSpPr/>
          <p:nvPr/>
        </p:nvSpPr>
        <p:spPr>
          <a:xfrm>
            <a:off x="6640712" y="3037144"/>
            <a:ext cx="1235174"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solidFill>
                <a:schemeClr val="tx1"/>
              </a:solidFill>
            </a:endParaRPr>
          </a:p>
        </p:txBody>
      </p:sp>
      <p:sp>
        <p:nvSpPr>
          <p:cNvPr id="26" name="Прямоугольник 25"/>
          <p:cNvSpPr/>
          <p:nvPr/>
        </p:nvSpPr>
        <p:spPr>
          <a:xfrm>
            <a:off x="6412112" y="3037144"/>
            <a:ext cx="228600" cy="228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6</a:t>
            </a:r>
            <a:endParaRPr lang="ru-RU" sz="1000" dirty="0">
              <a:solidFill>
                <a:schemeClr val="tx1"/>
              </a:solidFill>
            </a:endParaRPr>
          </a:p>
        </p:txBody>
      </p:sp>
      <p:sp>
        <p:nvSpPr>
          <p:cNvPr id="27" name="TextBox 26"/>
          <p:cNvSpPr txBox="1"/>
          <p:nvPr/>
        </p:nvSpPr>
        <p:spPr>
          <a:xfrm>
            <a:off x="6221612" y="5029200"/>
            <a:ext cx="2705619" cy="1169551"/>
          </a:xfrm>
          <a:prstGeom prst="rect">
            <a:avLst/>
          </a:prstGeom>
          <a:noFill/>
        </p:spPr>
        <p:txBody>
          <a:bodyPr wrap="square" rtlCol="0">
            <a:spAutoFit/>
          </a:bodyPr>
          <a:lstStyle/>
          <a:p>
            <a:r>
              <a:rPr lang="en-US" sz="1000" dirty="0" smtClean="0"/>
              <a:t>What does the future hold</a:t>
            </a:r>
            <a:r>
              <a:rPr lang="ru-RU" sz="1000" dirty="0" smtClean="0"/>
              <a:t>? </a:t>
            </a:r>
            <a:r>
              <a:rPr lang="en-US" sz="1000" dirty="0" smtClean="0"/>
              <a:t>We can expect more channels, more satellites, more news. The amount of information we receive each minute can only go up. What we need to do is learn to select the information that is important to us. We can turn over, or turn the TV off, but we can`t stop its effects on our lives.</a:t>
            </a:r>
            <a:endParaRPr lang="ru-RU" sz="1000" dirty="0"/>
          </a:p>
        </p:txBody>
      </p:sp>
      <p:sp>
        <p:nvSpPr>
          <p:cNvPr id="28" name="Прямоугольник 27"/>
          <p:cNvSpPr/>
          <p:nvPr/>
        </p:nvSpPr>
        <p:spPr>
          <a:xfrm>
            <a:off x="6640712" y="4800600"/>
            <a:ext cx="1235174"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solidFill>
                <a:schemeClr val="tx1"/>
              </a:solidFill>
            </a:endParaRPr>
          </a:p>
        </p:txBody>
      </p:sp>
      <p:sp>
        <p:nvSpPr>
          <p:cNvPr id="29" name="Прямоугольник 28"/>
          <p:cNvSpPr/>
          <p:nvPr/>
        </p:nvSpPr>
        <p:spPr>
          <a:xfrm>
            <a:off x="6412112" y="4800600"/>
            <a:ext cx="228600" cy="228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7</a:t>
            </a:r>
            <a:endParaRPr lang="ru-RU" sz="1000" dirty="0">
              <a:solidFill>
                <a:schemeClr val="tx1"/>
              </a:solidFill>
            </a:endParaRPr>
          </a:p>
        </p:txBody>
      </p:sp>
      <p:sp>
        <p:nvSpPr>
          <p:cNvPr id="30" name="TextBox 29"/>
          <p:cNvSpPr txBox="1"/>
          <p:nvPr/>
        </p:nvSpPr>
        <p:spPr>
          <a:xfrm>
            <a:off x="199214" y="1252012"/>
            <a:ext cx="3086619" cy="400110"/>
          </a:xfrm>
          <a:prstGeom prst="rect">
            <a:avLst/>
          </a:prstGeom>
          <a:noFill/>
        </p:spPr>
        <p:txBody>
          <a:bodyPr wrap="square" rtlCol="0">
            <a:spAutoFit/>
          </a:bodyPr>
          <a:lstStyle/>
          <a:p>
            <a:r>
              <a:rPr lang="ru-RU" sz="1000" dirty="0" smtClean="0"/>
              <a:t>Прочитайте статью. Распределите предложения </a:t>
            </a:r>
            <a:r>
              <a:rPr lang="en-US" sz="1000" dirty="0" smtClean="0"/>
              <a:t>A-H</a:t>
            </a:r>
            <a:r>
              <a:rPr lang="ru-RU" sz="1000" dirty="0" smtClean="0"/>
              <a:t>  по отрывкам текста 1-7. Одно предложение лишнее.</a:t>
            </a:r>
            <a:endParaRPr lang="ru-RU" sz="1000" dirty="0"/>
          </a:p>
        </p:txBody>
      </p:sp>
      <p:sp>
        <p:nvSpPr>
          <p:cNvPr id="31" name="TextBox 30"/>
          <p:cNvSpPr txBox="1"/>
          <p:nvPr/>
        </p:nvSpPr>
        <p:spPr>
          <a:xfrm>
            <a:off x="227650" y="2014082"/>
            <a:ext cx="3039133" cy="2092881"/>
          </a:xfrm>
          <a:prstGeom prst="rect">
            <a:avLst/>
          </a:prstGeom>
          <a:noFill/>
        </p:spPr>
        <p:txBody>
          <a:bodyPr wrap="square" rtlCol="0">
            <a:spAutoFit/>
          </a:bodyPr>
          <a:lstStyle/>
          <a:p>
            <a:r>
              <a:rPr lang="en-US" sz="1000" b="1" dirty="0" smtClean="0"/>
              <a:t>A</a:t>
            </a:r>
            <a:r>
              <a:rPr lang="en-US" sz="1000" dirty="0" smtClean="0"/>
              <a:t>  There`s more to come and we need to be able to deal with it.</a:t>
            </a:r>
          </a:p>
          <a:p>
            <a:r>
              <a:rPr lang="en-US" sz="1000" b="1" dirty="0" smtClean="0"/>
              <a:t>B </a:t>
            </a:r>
            <a:r>
              <a:rPr lang="en-US" sz="1000" dirty="0" smtClean="0"/>
              <a:t> It`s hard to understand so much information.</a:t>
            </a:r>
          </a:p>
          <a:p>
            <a:r>
              <a:rPr lang="en-US" sz="1000" b="1" dirty="0" smtClean="0"/>
              <a:t>C </a:t>
            </a:r>
            <a:r>
              <a:rPr lang="en-US" sz="1000" dirty="0" smtClean="0"/>
              <a:t> Bad effects might not be the fault of what we watch.</a:t>
            </a:r>
          </a:p>
          <a:p>
            <a:r>
              <a:rPr lang="en-US" sz="1000" b="1" dirty="0" smtClean="0"/>
              <a:t>D </a:t>
            </a:r>
            <a:r>
              <a:rPr lang="en-US" sz="1000" dirty="0" smtClean="0"/>
              <a:t> Too much TV can have serious consequences on your health.</a:t>
            </a:r>
          </a:p>
          <a:p>
            <a:r>
              <a:rPr lang="en-US" sz="1000" b="1" dirty="0" smtClean="0"/>
              <a:t>E  </a:t>
            </a:r>
            <a:r>
              <a:rPr lang="en-US" sz="1000" dirty="0" smtClean="0"/>
              <a:t>The amount of contact means that the world doesn`t seem so big.</a:t>
            </a:r>
          </a:p>
          <a:p>
            <a:r>
              <a:rPr lang="en-US" sz="1000" b="1" dirty="0" smtClean="0"/>
              <a:t>F</a:t>
            </a:r>
            <a:r>
              <a:rPr lang="en-US" sz="1000" dirty="0" smtClean="0"/>
              <a:t>  We have a large choice of different things to watch.</a:t>
            </a:r>
          </a:p>
          <a:p>
            <a:r>
              <a:rPr lang="en-US" sz="1000" b="1" dirty="0" smtClean="0"/>
              <a:t>G</a:t>
            </a:r>
            <a:r>
              <a:rPr lang="en-US" sz="1000" dirty="0" smtClean="0"/>
              <a:t>  TV helps us understand the problems faced by people around the world.</a:t>
            </a:r>
          </a:p>
          <a:p>
            <a:r>
              <a:rPr lang="en-US" sz="1000" b="1" dirty="0" smtClean="0"/>
              <a:t>H</a:t>
            </a:r>
            <a:r>
              <a:rPr lang="en-US" sz="1000" dirty="0" smtClean="0"/>
              <a:t>  Most teenagers watch TV a lot.</a:t>
            </a:r>
          </a:p>
          <a:p>
            <a:endParaRPr lang="ru-RU" sz="1000" dirty="0"/>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0" y="0"/>
            <a:ext cx="8520600" cy="763600"/>
          </a:xfrm>
          <a:prstGeom prst="rect">
            <a:avLst/>
          </a:prstGeom>
        </p:spPr>
        <p:txBody>
          <a:bodyPr lIns="91425" tIns="91425" rIns="91425" bIns="91425" anchor="t" anchorCtr="0">
            <a:noAutofit/>
          </a:bodyPr>
          <a:lstStyle/>
          <a:p>
            <a:pPr lvl="0">
              <a:spcBef>
                <a:spcPts val="0"/>
              </a:spcBef>
              <a:buNone/>
            </a:pPr>
            <a:r>
              <a:rPr lang="ru" i="1">
                <a:latin typeface="Impact"/>
                <a:ea typeface="Impact"/>
                <a:cs typeface="Impact"/>
                <a:sym typeface="Impact"/>
              </a:rPr>
              <a:t>Check your answers!</a:t>
            </a:r>
          </a:p>
        </p:txBody>
      </p:sp>
      <p:sp>
        <p:nvSpPr>
          <p:cNvPr id="180" name="Shape 180"/>
          <p:cNvSpPr txBox="1"/>
          <p:nvPr/>
        </p:nvSpPr>
        <p:spPr>
          <a:xfrm>
            <a:off x="430325" y="1038267"/>
            <a:ext cx="3934500" cy="3278800"/>
          </a:xfrm>
          <a:prstGeom prst="rect">
            <a:avLst/>
          </a:prstGeom>
          <a:noFill/>
          <a:ln>
            <a:noFill/>
          </a:ln>
        </p:spPr>
        <p:txBody>
          <a:bodyPr lIns="91425" tIns="91425" rIns="91425" bIns="91425" anchor="t" anchorCtr="0">
            <a:noAutofit/>
          </a:bodyPr>
          <a:lstStyle/>
          <a:p>
            <a:pPr lvl="0" rtl="0">
              <a:spcBef>
                <a:spcPts val="0"/>
              </a:spcBef>
              <a:buNone/>
            </a:pPr>
            <a:endParaRPr/>
          </a:p>
          <a:p>
            <a:pPr lvl="0" rtl="0">
              <a:spcBef>
                <a:spcPts val="0"/>
              </a:spcBef>
              <a:buNone/>
            </a:pPr>
            <a:endParaRPr/>
          </a:p>
          <a:p>
            <a:pPr lvl="0">
              <a:spcBef>
                <a:spcPts val="0"/>
              </a:spcBef>
              <a:buNone/>
            </a:pPr>
            <a:endParaRPr/>
          </a:p>
        </p:txBody>
      </p:sp>
      <p:graphicFrame>
        <p:nvGraphicFramePr>
          <p:cNvPr id="181" name="Shape 181"/>
          <p:cNvGraphicFramePr/>
          <p:nvPr>
            <p:extLst>
              <p:ext uri="{D42A27DB-BD31-4B8C-83A1-F6EECF244321}">
                <p14:modId xmlns:p14="http://schemas.microsoft.com/office/powerpoint/2010/main" xmlns="" val="3611624606"/>
              </p:ext>
            </p:extLst>
          </p:nvPr>
        </p:nvGraphicFramePr>
        <p:xfrm>
          <a:off x="220700" y="886600"/>
          <a:ext cx="4732125" cy="5547080"/>
        </p:xfrm>
        <a:graphic>
          <a:graphicData uri="http://schemas.openxmlformats.org/drawingml/2006/table">
            <a:tbl>
              <a:tblPr>
                <a:noFill/>
              </a:tblPr>
              <a:tblGrid>
                <a:gridCol w="545675"/>
                <a:gridCol w="4186450"/>
              </a:tblGrid>
              <a:tr h="731480">
                <a:tc>
                  <a:txBody>
                    <a:bodyPr/>
                    <a:lstStyle/>
                    <a:p>
                      <a:pPr lvl="0">
                        <a:spcBef>
                          <a:spcPts val="0"/>
                        </a:spcBef>
                        <a:buNone/>
                      </a:pPr>
                      <a:r>
                        <a:rPr lang="ru" sz="3200" b="1" dirty="0"/>
                        <a:t>1</a:t>
                      </a:r>
                    </a:p>
                  </a:txBody>
                  <a:tcPr marL="91425" marR="91425" marT="121900" marB="121900"/>
                </a:tc>
                <a:tc>
                  <a:txBody>
                    <a:bodyPr/>
                    <a:lstStyle/>
                    <a:p>
                      <a:pPr lvl="0" algn="ctr">
                        <a:spcBef>
                          <a:spcPts val="0"/>
                        </a:spcBef>
                        <a:buNone/>
                      </a:pPr>
                      <a:r>
                        <a:rPr lang="en-US" sz="3600" b="1" dirty="0" smtClean="0">
                          <a:latin typeface="Impact" pitchFamily="34" charset="0"/>
                          <a:cs typeface="Times New Roman" pitchFamily="18" charset="0"/>
                        </a:rPr>
                        <a:t>H</a:t>
                      </a:r>
                      <a:endParaRPr sz="3600" b="1" dirty="0">
                        <a:latin typeface="Impact" pitchFamily="34" charset="0"/>
                        <a:cs typeface="Times New Roman" pitchFamily="18" charset="0"/>
                      </a:endParaRPr>
                    </a:p>
                  </a:txBody>
                  <a:tcPr marL="91425" marR="91425" marT="121900" marB="121900"/>
                </a:tc>
              </a:tr>
              <a:tr h="731480">
                <a:tc>
                  <a:txBody>
                    <a:bodyPr/>
                    <a:lstStyle/>
                    <a:p>
                      <a:pPr lvl="0">
                        <a:spcBef>
                          <a:spcPts val="0"/>
                        </a:spcBef>
                        <a:buNone/>
                      </a:pPr>
                      <a:r>
                        <a:rPr lang="ru" sz="3200" b="1"/>
                        <a:t>2</a:t>
                      </a:r>
                    </a:p>
                  </a:txBody>
                  <a:tcPr marL="91425" marR="91425" marT="121900" marB="121900"/>
                </a:tc>
                <a:tc>
                  <a:txBody>
                    <a:bodyPr/>
                    <a:lstStyle/>
                    <a:p>
                      <a:pPr lvl="0" algn="ctr">
                        <a:spcBef>
                          <a:spcPts val="0"/>
                        </a:spcBef>
                        <a:buNone/>
                      </a:pPr>
                      <a:r>
                        <a:rPr lang="en-US" sz="3600" b="1" dirty="0" smtClean="0">
                          <a:latin typeface="Impact" pitchFamily="34" charset="0"/>
                          <a:cs typeface="Times New Roman" pitchFamily="18" charset="0"/>
                        </a:rPr>
                        <a:t>C</a:t>
                      </a:r>
                      <a:endParaRPr sz="3600" b="1" dirty="0">
                        <a:latin typeface="Impact" pitchFamily="34" charset="0"/>
                        <a:cs typeface="Times New Roman" pitchFamily="18" charset="0"/>
                      </a:endParaRPr>
                    </a:p>
                  </a:txBody>
                  <a:tcPr marL="91425" marR="91425" marT="121900" marB="121900"/>
                </a:tc>
              </a:tr>
              <a:tr h="731480">
                <a:tc>
                  <a:txBody>
                    <a:bodyPr/>
                    <a:lstStyle/>
                    <a:p>
                      <a:pPr lvl="0">
                        <a:spcBef>
                          <a:spcPts val="0"/>
                        </a:spcBef>
                        <a:buNone/>
                      </a:pPr>
                      <a:r>
                        <a:rPr lang="ru" sz="3200" b="1"/>
                        <a:t>3</a:t>
                      </a:r>
                    </a:p>
                  </a:txBody>
                  <a:tcPr marL="91425" marR="91425" marT="121900" marB="121900"/>
                </a:tc>
                <a:tc>
                  <a:txBody>
                    <a:bodyPr/>
                    <a:lstStyle/>
                    <a:p>
                      <a:pPr lvl="0" algn="ctr">
                        <a:spcBef>
                          <a:spcPts val="0"/>
                        </a:spcBef>
                        <a:buNone/>
                      </a:pPr>
                      <a:r>
                        <a:rPr lang="en-US" sz="3600" b="1" dirty="0" smtClean="0">
                          <a:latin typeface="Impact" pitchFamily="34" charset="0"/>
                          <a:cs typeface="Times New Roman" pitchFamily="18" charset="0"/>
                        </a:rPr>
                        <a:t>E</a:t>
                      </a:r>
                      <a:endParaRPr sz="3600" b="1" dirty="0">
                        <a:latin typeface="Impact" pitchFamily="34" charset="0"/>
                        <a:cs typeface="Times New Roman" pitchFamily="18" charset="0"/>
                      </a:endParaRPr>
                    </a:p>
                  </a:txBody>
                  <a:tcPr marL="91425" marR="91425" marT="121900" marB="121900"/>
                </a:tc>
              </a:tr>
              <a:tr h="731480">
                <a:tc>
                  <a:txBody>
                    <a:bodyPr/>
                    <a:lstStyle/>
                    <a:p>
                      <a:pPr lvl="0">
                        <a:spcBef>
                          <a:spcPts val="0"/>
                        </a:spcBef>
                        <a:buNone/>
                      </a:pPr>
                      <a:r>
                        <a:rPr lang="ru" sz="3200" b="1"/>
                        <a:t>4</a:t>
                      </a:r>
                    </a:p>
                  </a:txBody>
                  <a:tcPr marL="91425" marR="91425" marT="121900" marB="121900"/>
                </a:tc>
                <a:tc>
                  <a:txBody>
                    <a:bodyPr/>
                    <a:lstStyle/>
                    <a:p>
                      <a:pPr lvl="0" algn="ctr">
                        <a:spcBef>
                          <a:spcPts val="0"/>
                        </a:spcBef>
                        <a:buNone/>
                      </a:pPr>
                      <a:r>
                        <a:rPr lang="en-US" sz="3600" b="1" dirty="0" smtClean="0">
                          <a:latin typeface="Impact" pitchFamily="34" charset="0"/>
                          <a:cs typeface="Times New Roman" pitchFamily="18" charset="0"/>
                        </a:rPr>
                        <a:t>F</a:t>
                      </a:r>
                      <a:endParaRPr sz="3600" b="1" dirty="0">
                        <a:latin typeface="Impact" pitchFamily="34" charset="0"/>
                        <a:cs typeface="Times New Roman" pitchFamily="18" charset="0"/>
                      </a:endParaRPr>
                    </a:p>
                  </a:txBody>
                  <a:tcPr marL="91425" marR="91425" marT="121900" marB="121900"/>
                </a:tc>
              </a:tr>
              <a:tr h="731480">
                <a:tc>
                  <a:txBody>
                    <a:bodyPr/>
                    <a:lstStyle/>
                    <a:p>
                      <a:pPr lvl="0">
                        <a:spcBef>
                          <a:spcPts val="0"/>
                        </a:spcBef>
                        <a:buNone/>
                      </a:pPr>
                      <a:r>
                        <a:rPr lang="ru" sz="3200" b="1"/>
                        <a:t>5</a:t>
                      </a:r>
                    </a:p>
                  </a:txBody>
                  <a:tcPr marL="91425" marR="91425" marT="121900" marB="121900"/>
                </a:tc>
                <a:tc>
                  <a:txBody>
                    <a:bodyPr/>
                    <a:lstStyle/>
                    <a:p>
                      <a:pPr lvl="0" algn="ctr">
                        <a:spcBef>
                          <a:spcPts val="0"/>
                        </a:spcBef>
                        <a:buNone/>
                      </a:pPr>
                      <a:r>
                        <a:rPr lang="en-US" sz="3600" b="1" dirty="0" smtClean="0">
                          <a:latin typeface="Impact" pitchFamily="34" charset="0"/>
                          <a:cs typeface="Times New Roman" pitchFamily="18" charset="0"/>
                        </a:rPr>
                        <a:t>B</a:t>
                      </a:r>
                      <a:endParaRPr sz="3600" b="1" dirty="0">
                        <a:latin typeface="Impact" pitchFamily="34" charset="0"/>
                        <a:cs typeface="Times New Roman" pitchFamily="18" charset="0"/>
                      </a:endParaRPr>
                    </a:p>
                  </a:txBody>
                  <a:tcPr marL="91425" marR="91425" marT="121900" marB="121900"/>
                </a:tc>
              </a:tr>
              <a:tr h="731480">
                <a:tc>
                  <a:txBody>
                    <a:bodyPr/>
                    <a:lstStyle/>
                    <a:p>
                      <a:pPr lvl="0">
                        <a:spcBef>
                          <a:spcPts val="0"/>
                        </a:spcBef>
                        <a:buNone/>
                      </a:pPr>
                      <a:r>
                        <a:rPr lang="ru" sz="3200" b="1"/>
                        <a:t>6</a:t>
                      </a:r>
                    </a:p>
                  </a:txBody>
                  <a:tcPr marL="91425" marR="91425" marT="121900" marB="121900"/>
                </a:tc>
                <a:tc>
                  <a:txBody>
                    <a:bodyPr/>
                    <a:lstStyle/>
                    <a:p>
                      <a:pPr lvl="0" algn="ctr">
                        <a:spcBef>
                          <a:spcPts val="0"/>
                        </a:spcBef>
                        <a:buNone/>
                      </a:pPr>
                      <a:r>
                        <a:rPr lang="en-US" sz="3600" b="1" dirty="0" smtClean="0">
                          <a:latin typeface="Impact" pitchFamily="34" charset="0"/>
                          <a:cs typeface="Times New Roman" pitchFamily="18" charset="0"/>
                        </a:rPr>
                        <a:t>G</a:t>
                      </a:r>
                      <a:endParaRPr sz="3600" b="1" dirty="0">
                        <a:latin typeface="Impact" pitchFamily="34" charset="0"/>
                        <a:cs typeface="Times New Roman" pitchFamily="18" charset="0"/>
                      </a:endParaRPr>
                    </a:p>
                  </a:txBody>
                  <a:tcPr marL="91425" marR="91425" marT="121900" marB="121900"/>
                </a:tc>
              </a:tr>
              <a:tr h="731480">
                <a:tc>
                  <a:txBody>
                    <a:bodyPr/>
                    <a:lstStyle/>
                    <a:p>
                      <a:pPr lvl="0">
                        <a:spcBef>
                          <a:spcPts val="0"/>
                        </a:spcBef>
                        <a:buNone/>
                      </a:pPr>
                      <a:r>
                        <a:rPr lang="ru" sz="3200" b="1"/>
                        <a:t>7</a:t>
                      </a:r>
                    </a:p>
                  </a:txBody>
                  <a:tcPr marL="91425" marR="91425" marT="121900" marB="121900"/>
                </a:tc>
                <a:tc>
                  <a:txBody>
                    <a:bodyPr/>
                    <a:lstStyle/>
                    <a:p>
                      <a:pPr lvl="0" algn="ctr">
                        <a:spcBef>
                          <a:spcPts val="0"/>
                        </a:spcBef>
                        <a:buNone/>
                      </a:pPr>
                      <a:r>
                        <a:rPr lang="en-US" sz="3600" b="1" dirty="0" smtClean="0">
                          <a:latin typeface="Impact" pitchFamily="34" charset="0"/>
                          <a:cs typeface="Times New Roman" pitchFamily="18" charset="0"/>
                        </a:rPr>
                        <a:t>A</a:t>
                      </a:r>
                      <a:endParaRPr sz="3600" b="1" dirty="0">
                        <a:latin typeface="Impact" pitchFamily="34" charset="0"/>
                        <a:cs typeface="Times New Roman" pitchFamily="18" charset="0"/>
                      </a:endParaRPr>
                    </a:p>
                  </a:txBody>
                  <a:tcPr marL="91425" marR="91425" marT="121900" marB="121900"/>
                </a:tc>
              </a:tr>
            </a:tbl>
          </a:graphicData>
        </a:graphic>
      </p:graphicFrame>
      <p:sp>
        <p:nvSpPr>
          <p:cNvPr id="182" name="Shape 182"/>
          <p:cNvSpPr txBox="1"/>
          <p:nvPr/>
        </p:nvSpPr>
        <p:spPr>
          <a:xfrm>
            <a:off x="5322600" y="819567"/>
            <a:ext cx="3198000" cy="2350000"/>
          </a:xfrm>
          <a:prstGeom prst="rect">
            <a:avLst/>
          </a:prstGeom>
          <a:noFill/>
          <a:ln>
            <a:noFill/>
          </a:ln>
        </p:spPr>
        <p:txBody>
          <a:bodyPr lIns="91425" tIns="91425" rIns="91425" bIns="91425" anchor="ctr" anchorCtr="0">
            <a:noAutofit/>
          </a:bodyPr>
          <a:lstStyle/>
          <a:p>
            <a:pPr lvl="0">
              <a:spcBef>
                <a:spcPts val="0"/>
              </a:spcBef>
              <a:buNone/>
            </a:pPr>
            <a:r>
              <a:rPr lang="ru" sz="2000" b="1" dirty="0">
                <a:latin typeface="Times New Roman"/>
                <a:ea typeface="Times New Roman"/>
                <a:cs typeface="Times New Roman"/>
                <a:sym typeface="Times New Roman"/>
              </a:rPr>
              <a:t>Remember that:</a:t>
            </a:r>
          </a:p>
          <a:p>
            <a:pPr lvl="0">
              <a:spcBef>
                <a:spcPts val="0"/>
              </a:spcBef>
              <a:buNone/>
            </a:pPr>
            <a:endParaRPr sz="2000" dirty="0"/>
          </a:p>
          <a:p>
            <a:pPr lvl="0">
              <a:spcBef>
                <a:spcPts val="0"/>
              </a:spcBef>
              <a:buNone/>
            </a:pPr>
            <a:r>
              <a:rPr lang="ru" sz="2000" dirty="0">
                <a:solidFill>
                  <a:srgbClr val="FF0000"/>
                </a:solidFill>
              </a:rPr>
              <a:t>1 correct answer = </a:t>
            </a:r>
            <a:r>
              <a:rPr lang="ru" sz="2000" i="1" dirty="0">
                <a:solidFill>
                  <a:srgbClr val="FF0000"/>
                </a:solidFill>
              </a:rPr>
              <a:t>1 point</a:t>
            </a:r>
          </a:p>
          <a:p>
            <a:pPr lvl="0" rtl="0">
              <a:spcBef>
                <a:spcPts val="0"/>
              </a:spcBef>
              <a:buNone/>
            </a:pPr>
            <a:r>
              <a:rPr lang="ru" sz="2000" i="1" dirty="0">
                <a:solidFill>
                  <a:srgbClr val="FF0000"/>
                </a:solidFill>
              </a:rPr>
              <a:t>The maximum number of points is </a:t>
            </a:r>
            <a:r>
              <a:rPr lang="ru" sz="2000" b="1" i="1" dirty="0">
                <a:solidFill>
                  <a:srgbClr val="FF0000"/>
                </a:solidFill>
              </a:rPr>
              <a:t>7</a:t>
            </a:r>
          </a:p>
        </p:txBody>
      </p:sp>
      <p:pic>
        <p:nvPicPr>
          <p:cNvPr id="183" name="Shape 183"/>
          <p:cNvPicPr preferRelativeResize="0"/>
          <p:nvPr/>
        </p:nvPicPr>
        <p:blipFill>
          <a:blip r:embed="rId3" cstate="print">
            <a:alphaModFix/>
          </a:blip>
          <a:stretch>
            <a:fillRect/>
          </a:stretch>
        </p:blipFill>
        <p:spPr>
          <a:xfrm>
            <a:off x="5112051" y="3375365"/>
            <a:ext cx="4031949" cy="2596024"/>
          </a:xfrm>
          <a:prstGeom prst="rect">
            <a:avLst/>
          </a:prstGeom>
          <a:noFill/>
          <a:ln>
            <a:noFill/>
          </a:ln>
        </p:spPr>
      </p:pic>
      <p:sp>
        <p:nvSpPr>
          <p:cNvPr id="184" name="Shape 184"/>
          <p:cNvSpPr/>
          <p:nvPr/>
        </p:nvSpPr>
        <p:spPr>
          <a:xfrm>
            <a:off x="5314275" y="1275284"/>
            <a:ext cx="3148925" cy="1466333"/>
          </a:xfrm>
          <a:prstGeom prst="flowChartProcess">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xmlns="" val="172775689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1000"/>
                                        <p:tgtEl>
                                          <p:spTgt spid="18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152400" y="1399558"/>
            <a:ext cx="4897500" cy="4516733"/>
          </a:xfrm>
          <a:prstGeom prst="rect">
            <a:avLst/>
          </a:prstGeom>
        </p:spPr>
        <p:txBody>
          <a:bodyPr lIns="91425" tIns="91425" rIns="91425" bIns="91425" anchor="t" anchorCtr="0">
            <a:noAutofit/>
          </a:bodyPr>
          <a:lstStyle/>
          <a:p>
            <a:pPr lvl="0" algn="ctr" rtl="0">
              <a:spcBef>
                <a:spcPts val="0"/>
              </a:spcBef>
              <a:spcAft>
                <a:spcPts val="0"/>
              </a:spcAft>
              <a:buClr>
                <a:schemeClr val="dk1"/>
              </a:buClr>
              <a:buSzPct val="84615"/>
              <a:buFont typeface="Arial"/>
              <a:buNone/>
            </a:pPr>
            <a:r>
              <a:rPr lang="ru" sz="1300" b="1" dirty="0">
                <a:solidFill>
                  <a:schemeClr val="dk1"/>
                </a:solidFill>
              </a:rPr>
              <a:t>Soap operas</a:t>
            </a:r>
          </a:p>
          <a:p>
            <a:pPr lvl="0" rtl="0">
              <a:spcBef>
                <a:spcPts val="0"/>
              </a:spcBef>
              <a:spcAft>
                <a:spcPts val="0"/>
              </a:spcAft>
              <a:buClr>
                <a:schemeClr val="dk1"/>
              </a:buClr>
              <a:buSzPct val="84615"/>
              <a:buFont typeface="Arial"/>
              <a:buNone/>
            </a:pPr>
            <a:r>
              <a:rPr lang="ru" sz="1300" b="1" dirty="0">
                <a:solidFill>
                  <a:schemeClr val="dk1"/>
                </a:solidFill>
                <a:latin typeface="Times New Roman"/>
                <a:ea typeface="Times New Roman"/>
                <a:cs typeface="Times New Roman"/>
                <a:sym typeface="Times New Roman"/>
              </a:rPr>
              <a:t> </a:t>
            </a:r>
            <a:r>
              <a:rPr lang="ru" sz="1300" dirty="0">
                <a:solidFill>
                  <a:schemeClr val="dk1"/>
                </a:solidFill>
                <a:latin typeface="Times New Roman"/>
                <a:ea typeface="Times New Roman"/>
                <a:cs typeface="Times New Roman"/>
                <a:sym typeface="Times New Roman"/>
              </a:rPr>
              <a:t>Although many of us </a:t>
            </a:r>
            <a:r>
              <a:rPr lang="ru" sz="1300" i="1" u="sng" dirty="0">
                <a:solidFill>
                  <a:schemeClr val="dk1"/>
                </a:solidFill>
                <a:latin typeface="Times New Roman"/>
                <a:ea typeface="Times New Roman"/>
                <a:cs typeface="Times New Roman"/>
                <a:sym typeface="Times New Roman"/>
              </a:rPr>
              <a:t>CRITICISE</a:t>
            </a:r>
            <a:r>
              <a:rPr lang="ru" sz="1300" dirty="0">
                <a:solidFill>
                  <a:schemeClr val="dk1"/>
                </a:solidFill>
                <a:latin typeface="Times New Roman"/>
                <a:ea typeface="Times New Roman"/>
                <a:cs typeface="Times New Roman"/>
                <a:sym typeface="Times New Roman"/>
              </a:rPr>
              <a:t> them and regard them as poor             (1) ……………. , soap   operas still remain very popular.        </a:t>
            </a:r>
          </a:p>
          <a:p>
            <a:pPr marR="0" lvl="0" rtl="0">
              <a:spcBef>
                <a:spcPts val="0"/>
              </a:spcBef>
              <a:spcAft>
                <a:spcPts val="0"/>
              </a:spcAft>
              <a:buClr>
                <a:schemeClr val="dk1"/>
              </a:buClr>
              <a:buSzPct val="84615"/>
              <a:buFont typeface="Arial"/>
              <a:buNone/>
            </a:pPr>
            <a:r>
              <a:rPr lang="ru" sz="1300" dirty="0">
                <a:solidFill>
                  <a:schemeClr val="dk1"/>
                </a:solidFill>
                <a:latin typeface="Times New Roman"/>
                <a:ea typeface="Times New Roman"/>
                <a:cs typeface="Times New Roman"/>
                <a:sym typeface="Times New Roman"/>
              </a:rPr>
              <a:t>Millions of people rush home from work in order to watch the latest episode, and get very upset if they miss one.                                 </a:t>
            </a:r>
          </a:p>
          <a:p>
            <a:pPr marR="0" lvl="0" rtl="0">
              <a:spcBef>
                <a:spcPts val="0"/>
              </a:spcBef>
              <a:spcAft>
                <a:spcPts val="0"/>
              </a:spcAft>
              <a:buClr>
                <a:schemeClr val="dk1"/>
              </a:buClr>
              <a:buSzPct val="84615"/>
              <a:buFont typeface="Arial"/>
              <a:buNone/>
            </a:pPr>
            <a:r>
              <a:rPr lang="ru" sz="1300" dirty="0">
                <a:solidFill>
                  <a:schemeClr val="dk1"/>
                </a:solidFill>
                <a:latin typeface="Times New Roman"/>
                <a:ea typeface="Times New Roman"/>
                <a:cs typeface="Times New Roman"/>
                <a:sym typeface="Times New Roman"/>
              </a:rPr>
              <a:t>The (2) ……………… , is that even the worst soap can become addictive after just a few episodes. There are many reasons for this. </a:t>
            </a:r>
          </a:p>
          <a:p>
            <a:pPr marR="0" lvl="0" rtl="0">
              <a:spcBef>
                <a:spcPts val="0"/>
              </a:spcBef>
              <a:spcAft>
                <a:spcPts val="0"/>
              </a:spcAft>
              <a:buClr>
                <a:schemeClr val="dk1"/>
              </a:buClr>
              <a:buSzPct val="84615"/>
              <a:buFont typeface="Arial"/>
              <a:buNone/>
            </a:pPr>
            <a:r>
              <a:rPr lang="ru" sz="1300" dirty="0">
                <a:solidFill>
                  <a:schemeClr val="dk1"/>
                </a:solidFill>
                <a:latin typeface="Times New Roman"/>
                <a:ea typeface="Times New Roman"/>
                <a:cs typeface="Times New Roman"/>
                <a:sym typeface="Times New Roman"/>
              </a:rPr>
              <a:t>One of them is (3) ………….. because we can understand the problems which the characters encounter and the (4)................. </a:t>
            </a:r>
          </a:p>
          <a:p>
            <a:pPr marR="0" lvl="0" rtl="0">
              <a:spcBef>
                <a:spcPts val="0"/>
              </a:spcBef>
              <a:spcAft>
                <a:spcPts val="0"/>
              </a:spcAft>
              <a:buClr>
                <a:schemeClr val="dk1"/>
              </a:buClr>
              <a:buSzPct val="84615"/>
              <a:buFont typeface="Arial"/>
              <a:buNone/>
            </a:pPr>
            <a:r>
              <a:rPr lang="ru" sz="1300" dirty="0">
                <a:solidFill>
                  <a:schemeClr val="dk1"/>
                </a:solidFill>
                <a:latin typeface="Times New Roman"/>
                <a:ea typeface="Times New Roman"/>
                <a:cs typeface="Times New Roman"/>
                <a:sym typeface="Times New Roman"/>
              </a:rPr>
              <a:t>which they have and express.</a:t>
            </a:r>
          </a:p>
          <a:p>
            <a:pPr marR="0" lvl="0" rtl="0">
              <a:spcBef>
                <a:spcPts val="0"/>
              </a:spcBef>
              <a:spcAft>
                <a:spcPts val="0"/>
              </a:spcAft>
              <a:buClr>
                <a:schemeClr val="dk1"/>
              </a:buClr>
              <a:buSzPct val="84615"/>
              <a:buFont typeface="Arial"/>
              <a:buNone/>
            </a:pPr>
            <a:r>
              <a:rPr lang="ru" sz="1300" dirty="0">
                <a:solidFill>
                  <a:schemeClr val="dk1"/>
                </a:solidFill>
                <a:latin typeface="Times New Roman"/>
                <a:ea typeface="Times New Roman"/>
                <a:cs typeface="Times New Roman"/>
                <a:sym typeface="Times New Roman"/>
              </a:rPr>
              <a:t>This (5).................... connection which we feel may be due to a character being similar to us (6) ………… . Sometimes, however, characters are very different to us, but we still relate them. Why is this? </a:t>
            </a:r>
          </a:p>
          <a:p>
            <a:pPr marR="0" lvl="0" rtl="0">
              <a:spcBef>
                <a:spcPts val="0"/>
              </a:spcBef>
              <a:spcAft>
                <a:spcPts val="0"/>
              </a:spcAft>
              <a:buClr>
                <a:schemeClr val="dk1"/>
              </a:buClr>
              <a:buSzPct val="84615"/>
              <a:buFont typeface="Arial"/>
              <a:buNone/>
            </a:pPr>
            <a:r>
              <a:rPr lang="ru" sz="1300" dirty="0">
                <a:solidFill>
                  <a:schemeClr val="dk1"/>
                </a:solidFill>
                <a:latin typeface="Times New Roman"/>
                <a:ea typeface="Times New Roman"/>
                <a:cs typeface="Times New Roman"/>
                <a:sym typeface="Times New Roman"/>
              </a:rPr>
              <a:t>The answer is quite (7) ………….. . Often, we admire characters who we want to be like, but aren`t. Strangely, though, we also often like a character whose (8)............... is bad or antisocial but who still manages to be (9) ………….. . This seems to be a kind of escape from the real world of us. The character is not punished in the show, but we (10)................... </a:t>
            </a:r>
          </a:p>
          <a:p>
            <a:pPr marR="0" lvl="0" rtl="0">
              <a:spcBef>
                <a:spcPts val="0"/>
              </a:spcBef>
              <a:spcAft>
                <a:spcPts val="0"/>
              </a:spcAft>
              <a:buClr>
                <a:schemeClr val="dk1"/>
              </a:buClr>
              <a:buSzPct val="84615"/>
              <a:buFont typeface="Arial"/>
              <a:buNone/>
            </a:pPr>
            <a:r>
              <a:rPr lang="ru" sz="1300" dirty="0">
                <a:solidFill>
                  <a:schemeClr val="dk1"/>
                </a:solidFill>
                <a:latin typeface="Times New Roman"/>
                <a:ea typeface="Times New Roman"/>
                <a:cs typeface="Times New Roman"/>
                <a:sym typeface="Times New Roman"/>
              </a:rPr>
              <a:t>that if we did the same, we would be punished</a:t>
            </a:r>
            <a:r>
              <a:rPr lang="ru" sz="1400" dirty="0">
                <a:solidFill>
                  <a:schemeClr val="dk1"/>
                </a:solidFill>
                <a:latin typeface="Times New Roman"/>
                <a:ea typeface="Times New Roman"/>
                <a:cs typeface="Times New Roman"/>
                <a:sym typeface="Times New Roman"/>
              </a:rPr>
              <a:t>.</a:t>
            </a:r>
          </a:p>
          <a:p>
            <a:pPr lvl="0">
              <a:spcBef>
                <a:spcPts val="0"/>
              </a:spcBef>
              <a:buNone/>
            </a:pPr>
            <a:endParaRPr dirty="0"/>
          </a:p>
        </p:txBody>
      </p:sp>
      <p:sp>
        <p:nvSpPr>
          <p:cNvPr id="190" name="Shape 190"/>
          <p:cNvSpPr txBox="1"/>
          <p:nvPr/>
        </p:nvSpPr>
        <p:spPr>
          <a:xfrm>
            <a:off x="5294175" y="1590674"/>
            <a:ext cx="1143000" cy="228599"/>
          </a:xfrm>
          <a:prstGeom prst="rect">
            <a:avLst/>
          </a:prstGeom>
          <a:noFill/>
          <a:ln>
            <a:noFill/>
          </a:ln>
        </p:spPr>
        <p:txBody>
          <a:bodyPr lIns="91425" tIns="91425" rIns="91425" bIns="91425" anchor="ctr" anchorCtr="0">
            <a:noAutofit/>
          </a:bodyPr>
          <a:lstStyle/>
          <a:p>
            <a:pPr lvl="0" rtl="0">
              <a:spcBef>
                <a:spcPts val="0"/>
              </a:spcBef>
              <a:buNone/>
            </a:pPr>
            <a:r>
              <a:rPr lang="ru" sz="1400" b="1" dirty="0">
                <a:solidFill>
                  <a:schemeClr val="dk1"/>
                </a:solidFill>
                <a:latin typeface="Times New Roman"/>
                <a:ea typeface="Times New Roman"/>
                <a:cs typeface="Times New Roman"/>
                <a:sym typeface="Times New Roman"/>
              </a:rPr>
              <a:t>CRITIC</a:t>
            </a:r>
          </a:p>
        </p:txBody>
      </p:sp>
      <p:sp>
        <p:nvSpPr>
          <p:cNvPr id="191" name="Shape 191"/>
          <p:cNvSpPr txBox="1"/>
          <p:nvPr/>
        </p:nvSpPr>
        <p:spPr>
          <a:xfrm>
            <a:off x="5294175" y="1819273"/>
            <a:ext cx="1628400" cy="248134"/>
          </a:xfrm>
          <a:prstGeom prst="rect">
            <a:avLst/>
          </a:prstGeom>
          <a:noFill/>
          <a:ln>
            <a:noFill/>
          </a:ln>
        </p:spPr>
        <p:txBody>
          <a:bodyPr lIns="91425" tIns="91425" rIns="91425" bIns="91425" anchor="ctr" anchorCtr="0">
            <a:noAutofit/>
          </a:bodyPr>
          <a:lstStyle/>
          <a:p>
            <a:pPr lvl="0" rtl="0">
              <a:spcBef>
                <a:spcPts val="0"/>
              </a:spcBef>
              <a:buNone/>
            </a:pPr>
            <a:r>
              <a:rPr lang="ru" sz="1400" b="1" dirty="0">
                <a:solidFill>
                  <a:schemeClr val="dk1"/>
                </a:solidFill>
                <a:latin typeface="Times New Roman"/>
                <a:ea typeface="Times New Roman"/>
                <a:cs typeface="Times New Roman"/>
                <a:sym typeface="Times New Roman"/>
              </a:rPr>
              <a:t>ENTERTAIN</a:t>
            </a:r>
          </a:p>
        </p:txBody>
      </p:sp>
      <p:sp>
        <p:nvSpPr>
          <p:cNvPr id="192" name="Shape 192"/>
          <p:cNvSpPr txBox="1"/>
          <p:nvPr/>
        </p:nvSpPr>
        <p:spPr>
          <a:xfrm>
            <a:off x="5294175" y="2359185"/>
            <a:ext cx="866400" cy="309032"/>
          </a:xfrm>
          <a:prstGeom prst="rect">
            <a:avLst/>
          </a:prstGeom>
          <a:noFill/>
          <a:ln>
            <a:noFill/>
          </a:ln>
        </p:spPr>
        <p:txBody>
          <a:bodyPr lIns="91425" tIns="91425" rIns="91425" bIns="91425" anchor="ctr" anchorCtr="0">
            <a:noAutofit/>
          </a:bodyPr>
          <a:lstStyle/>
          <a:p>
            <a:pPr lvl="0" rtl="0">
              <a:spcBef>
                <a:spcPts val="0"/>
              </a:spcBef>
              <a:buNone/>
            </a:pPr>
            <a:r>
              <a:rPr lang="ru" sz="1400" b="1" dirty="0">
                <a:solidFill>
                  <a:schemeClr val="dk1"/>
                </a:solidFill>
                <a:latin typeface="Times New Roman"/>
                <a:ea typeface="Times New Roman"/>
                <a:cs typeface="Times New Roman"/>
                <a:sym typeface="Times New Roman"/>
              </a:rPr>
              <a:t>TRUE</a:t>
            </a:r>
          </a:p>
        </p:txBody>
      </p:sp>
      <p:sp>
        <p:nvSpPr>
          <p:cNvPr id="193" name="Shape 193"/>
          <p:cNvSpPr txBox="1"/>
          <p:nvPr/>
        </p:nvSpPr>
        <p:spPr>
          <a:xfrm>
            <a:off x="5284650" y="2971350"/>
            <a:ext cx="1500000" cy="305700"/>
          </a:xfrm>
          <a:prstGeom prst="rect">
            <a:avLst/>
          </a:prstGeom>
          <a:noFill/>
          <a:ln>
            <a:noFill/>
          </a:ln>
        </p:spPr>
        <p:txBody>
          <a:bodyPr lIns="91425" tIns="91425" rIns="91425" bIns="91425" anchor="ctr" anchorCtr="0">
            <a:noAutofit/>
          </a:bodyPr>
          <a:lstStyle/>
          <a:p>
            <a:pPr lvl="0" rtl="0">
              <a:spcBef>
                <a:spcPts val="0"/>
              </a:spcBef>
              <a:buNone/>
            </a:pPr>
            <a:r>
              <a:rPr lang="ru" sz="1400" b="1" dirty="0">
                <a:solidFill>
                  <a:schemeClr val="dk1"/>
                </a:solidFill>
                <a:latin typeface="Times New Roman"/>
                <a:ea typeface="Times New Roman"/>
                <a:cs typeface="Times New Roman"/>
                <a:sym typeface="Times New Roman"/>
              </a:rPr>
              <a:t>PROBABLE</a:t>
            </a:r>
          </a:p>
        </p:txBody>
      </p:sp>
      <p:sp>
        <p:nvSpPr>
          <p:cNvPr id="194" name="Shape 194"/>
          <p:cNvSpPr txBox="1"/>
          <p:nvPr/>
        </p:nvSpPr>
        <p:spPr>
          <a:xfrm>
            <a:off x="5294175" y="3277050"/>
            <a:ext cx="866400" cy="264467"/>
          </a:xfrm>
          <a:prstGeom prst="rect">
            <a:avLst/>
          </a:prstGeom>
          <a:noFill/>
          <a:ln>
            <a:noFill/>
          </a:ln>
        </p:spPr>
        <p:txBody>
          <a:bodyPr lIns="91425" tIns="91425" rIns="91425" bIns="91425" anchor="ctr" anchorCtr="0">
            <a:noAutofit/>
          </a:bodyPr>
          <a:lstStyle/>
          <a:p>
            <a:pPr lvl="0" rtl="0">
              <a:spcBef>
                <a:spcPts val="0"/>
              </a:spcBef>
              <a:buNone/>
            </a:pPr>
            <a:r>
              <a:rPr lang="ru" sz="1400" b="1" dirty="0">
                <a:solidFill>
                  <a:schemeClr val="dk1"/>
                </a:solidFill>
                <a:latin typeface="Times New Roman"/>
                <a:ea typeface="Times New Roman"/>
                <a:cs typeface="Times New Roman"/>
                <a:sym typeface="Times New Roman"/>
              </a:rPr>
              <a:t>FEEL</a:t>
            </a:r>
          </a:p>
        </p:txBody>
      </p:sp>
      <p:sp>
        <p:nvSpPr>
          <p:cNvPr id="195" name="Shape 195"/>
          <p:cNvSpPr txBox="1"/>
          <p:nvPr/>
        </p:nvSpPr>
        <p:spPr>
          <a:xfrm>
            <a:off x="5275125" y="3595334"/>
            <a:ext cx="1857000" cy="264133"/>
          </a:xfrm>
          <a:prstGeom prst="rect">
            <a:avLst/>
          </a:prstGeom>
          <a:noFill/>
          <a:ln>
            <a:noFill/>
          </a:ln>
        </p:spPr>
        <p:txBody>
          <a:bodyPr lIns="91425" tIns="91425" rIns="91425" bIns="91425" anchor="ctr" anchorCtr="0">
            <a:noAutofit/>
          </a:bodyPr>
          <a:lstStyle/>
          <a:p>
            <a:pPr lvl="0" rtl="0">
              <a:spcBef>
                <a:spcPts val="0"/>
              </a:spcBef>
              <a:buNone/>
            </a:pPr>
            <a:r>
              <a:rPr lang="ru" sz="1400" b="1" dirty="0">
                <a:solidFill>
                  <a:schemeClr val="dk1"/>
                </a:solidFill>
                <a:latin typeface="Times New Roman"/>
                <a:ea typeface="Times New Roman"/>
                <a:cs typeface="Times New Roman"/>
                <a:sym typeface="Times New Roman"/>
              </a:rPr>
              <a:t>PSYCHOLOGY</a:t>
            </a:r>
          </a:p>
        </p:txBody>
      </p:sp>
      <p:sp>
        <p:nvSpPr>
          <p:cNvPr id="196" name="Shape 196"/>
          <p:cNvSpPr txBox="1"/>
          <p:nvPr/>
        </p:nvSpPr>
        <p:spPr>
          <a:xfrm>
            <a:off x="5294175" y="3852500"/>
            <a:ext cx="1500000" cy="228600"/>
          </a:xfrm>
          <a:prstGeom prst="rect">
            <a:avLst/>
          </a:prstGeom>
          <a:noFill/>
          <a:ln>
            <a:noFill/>
          </a:ln>
        </p:spPr>
        <p:txBody>
          <a:bodyPr lIns="91425" tIns="91425" rIns="91425" bIns="91425" anchor="ctr" anchorCtr="0">
            <a:noAutofit/>
          </a:bodyPr>
          <a:lstStyle/>
          <a:p>
            <a:pPr lvl="0" rtl="0">
              <a:spcBef>
                <a:spcPts val="0"/>
              </a:spcBef>
              <a:buNone/>
            </a:pPr>
            <a:r>
              <a:rPr lang="ru" sz="1400" b="1" dirty="0">
                <a:solidFill>
                  <a:schemeClr val="dk1"/>
                </a:solidFill>
                <a:latin typeface="Times New Roman"/>
                <a:ea typeface="Times New Roman"/>
                <a:cs typeface="Times New Roman"/>
                <a:sym typeface="Times New Roman"/>
              </a:rPr>
              <a:t>PERSONAL</a:t>
            </a:r>
          </a:p>
        </p:txBody>
      </p:sp>
      <p:sp>
        <p:nvSpPr>
          <p:cNvPr id="197" name="Shape 197"/>
          <p:cNvSpPr txBox="1"/>
          <p:nvPr/>
        </p:nvSpPr>
        <p:spPr>
          <a:xfrm>
            <a:off x="5284650" y="4383474"/>
            <a:ext cx="1399800" cy="250167"/>
          </a:xfrm>
          <a:prstGeom prst="rect">
            <a:avLst/>
          </a:prstGeom>
          <a:noFill/>
          <a:ln>
            <a:noFill/>
          </a:ln>
        </p:spPr>
        <p:txBody>
          <a:bodyPr lIns="91425" tIns="91425" rIns="91425" bIns="91425" anchor="ctr" anchorCtr="0">
            <a:noAutofit/>
          </a:bodyPr>
          <a:lstStyle/>
          <a:p>
            <a:pPr lvl="0" rtl="0">
              <a:spcBef>
                <a:spcPts val="0"/>
              </a:spcBef>
              <a:buNone/>
            </a:pPr>
            <a:r>
              <a:rPr lang="ru" sz="1400" b="1" dirty="0">
                <a:solidFill>
                  <a:schemeClr val="dk1"/>
                </a:solidFill>
                <a:latin typeface="Times New Roman"/>
                <a:ea typeface="Times New Roman"/>
                <a:cs typeface="Times New Roman"/>
                <a:sym typeface="Times New Roman"/>
              </a:rPr>
              <a:t>INTEREST</a:t>
            </a:r>
          </a:p>
        </p:txBody>
      </p:sp>
      <p:sp>
        <p:nvSpPr>
          <p:cNvPr id="198" name="Shape 198"/>
          <p:cNvSpPr txBox="1"/>
          <p:nvPr/>
        </p:nvSpPr>
        <p:spPr>
          <a:xfrm>
            <a:off x="5284650" y="4767858"/>
            <a:ext cx="1171200" cy="236933"/>
          </a:xfrm>
          <a:prstGeom prst="rect">
            <a:avLst/>
          </a:prstGeom>
          <a:noFill/>
          <a:ln>
            <a:noFill/>
          </a:ln>
        </p:spPr>
        <p:txBody>
          <a:bodyPr lIns="91425" tIns="91425" rIns="91425" bIns="91425" anchor="ctr" anchorCtr="0">
            <a:noAutofit/>
          </a:bodyPr>
          <a:lstStyle/>
          <a:p>
            <a:pPr lvl="0" rtl="0">
              <a:spcBef>
                <a:spcPts val="0"/>
              </a:spcBef>
              <a:buNone/>
            </a:pPr>
            <a:r>
              <a:rPr lang="ru" sz="1400" b="1" dirty="0">
                <a:solidFill>
                  <a:schemeClr val="dk1"/>
                </a:solidFill>
                <a:latin typeface="Times New Roman"/>
                <a:ea typeface="Times New Roman"/>
                <a:cs typeface="Times New Roman"/>
                <a:sym typeface="Times New Roman"/>
              </a:rPr>
              <a:t>BEHAVE</a:t>
            </a:r>
          </a:p>
        </p:txBody>
      </p:sp>
      <p:sp>
        <p:nvSpPr>
          <p:cNvPr id="199" name="Shape 199"/>
          <p:cNvSpPr txBox="1"/>
          <p:nvPr/>
        </p:nvSpPr>
        <p:spPr>
          <a:xfrm>
            <a:off x="5284650" y="4995266"/>
            <a:ext cx="1323600" cy="246800"/>
          </a:xfrm>
          <a:prstGeom prst="rect">
            <a:avLst/>
          </a:prstGeom>
          <a:noFill/>
          <a:ln>
            <a:noFill/>
          </a:ln>
        </p:spPr>
        <p:txBody>
          <a:bodyPr lIns="91425" tIns="91425" rIns="91425" bIns="91425" anchor="ctr" anchorCtr="0">
            <a:noAutofit/>
          </a:bodyPr>
          <a:lstStyle/>
          <a:p>
            <a:pPr lvl="0" rtl="0">
              <a:spcBef>
                <a:spcPts val="0"/>
              </a:spcBef>
              <a:buNone/>
            </a:pPr>
            <a:r>
              <a:rPr lang="ru" sz="1400" b="1" dirty="0">
                <a:solidFill>
                  <a:schemeClr val="dk1"/>
                </a:solidFill>
                <a:latin typeface="Times New Roman"/>
                <a:ea typeface="Times New Roman"/>
                <a:cs typeface="Times New Roman"/>
                <a:sym typeface="Times New Roman"/>
              </a:rPr>
              <a:t>SUCCEED</a:t>
            </a:r>
          </a:p>
        </p:txBody>
      </p:sp>
      <p:sp>
        <p:nvSpPr>
          <p:cNvPr id="200" name="Shape 200"/>
          <p:cNvSpPr txBox="1"/>
          <p:nvPr/>
        </p:nvSpPr>
        <p:spPr>
          <a:xfrm>
            <a:off x="5275125" y="5410200"/>
            <a:ext cx="1095000" cy="192200"/>
          </a:xfrm>
          <a:prstGeom prst="rect">
            <a:avLst/>
          </a:prstGeom>
          <a:noFill/>
          <a:ln>
            <a:noFill/>
          </a:ln>
        </p:spPr>
        <p:txBody>
          <a:bodyPr lIns="91425" tIns="91425" rIns="91425" bIns="91425" anchor="ctr" anchorCtr="0">
            <a:noAutofit/>
          </a:bodyPr>
          <a:lstStyle/>
          <a:p>
            <a:pPr lvl="0" rtl="0">
              <a:spcBef>
                <a:spcPts val="0"/>
              </a:spcBef>
              <a:buNone/>
            </a:pPr>
            <a:r>
              <a:rPr lang="ru" sz="1400" b="1" dirty="0" smtClean="0">
                <a:solidFill>
                  <a:schemeClr val="dk1"/>
                </a:solidFill>
                <a:latin typeface="Times New Roman"/>
                <a:ea typeface="Times New Roman"/>
                <a:cs typeface="Times New Roman"/>
                <a:sym typeface="Times New Roman"/>
              </a:rPr>
              <a:t>BELIEF</a:t>
            </a:r>
            <a:endParaRPr lang="ru" sz="1400" b="1" dirty="0">
              <a:solidFill>
                <a:schemeClr val="dk1"/>
              </a:solidFill>
              <a:latin typeface="Times New Roman"/>
              <a:ea typeface="Times New Roman"/>
              <a:cs typeface="Times New Roman"/>
              <a:sym typeface="Times New Roman"/>
            </a:endParaRPr>
          </a:p>
        </p:txBody>
      </p:sp>
      <p:sp>
        <p:nvSpPr>
          <p:cNvPr id="201" name="Shape 201"/>
          <p:cNvSpPr txBox="1"/>
          <p:nvPr/>
        </p:nvSpPr>
        <p:spPr>
          <a:xfrm>
            <a:off x="228600" y="5924716"/>
            <a:ext cx="4566300" cy="801200"/>
          </a:xfrm>
          <a:prstGeom prst="rect">
            <a:avLst/>
          </a:prstGeom>
          <a:noFill/>
          <a:ln>
            <a:noFill/>
          </a:ln>
        </p:spPr>
        <p:txBody>
          <a:bodyPr lIns="91425" tIns="91425" rIns="91425" bIns="91425" anchor="ctr" anchorCtr="0">
            <a:noAutofit/>
          </a:bodyPr>
          <a:lstStyle/>
          <a:p>
            <a:pPr lvl="0" rtl="0">
              <a:spcBef>
                <a:spcPts val="0"/>
              </a:spcBef>
              <a:buNone/>
            </a:pPr>
            <a:r>
              <a:rPr lang="en-US" dirty="0" smtClean="0">
                <a:solidFill>
                  <a:schemeClr val="dk1"/>
                </a:solidFill>
                <a:latin typeface="Impact"/>
                <a:ea typeface="Impact"/>
                <a:cs typeface="Impact"/>
                <a:sym typeface="Impact"/>
              </a:rPr>
              <a:t>This</a:t>
            </a:r>
            <a:r>
              <a:rPr lang="ru" dirty="0" smtClean="0">
                <a:solidFill>
                  <a:schemeClr val="dk1"/>
                </a:solidFill>
                <a:latin typeface="Impact"/>
                <a:ea typeface="Impact"/>
                <a:cs typeface="Impact"/>
                <a:sym typeface="Impact"/>
              </a:rPr>
              <a:t> </a:t>
            </a:r>
            <a:r>
              <a:rPr lang="ru" dirty="0">
                <a:solidFill>
                  <a:schemeClr val="dk1"/>
                </a:solidFill>
                <a:latin typeface="Impact"/>
                <a:ea typeface="Impact"/>
                <a:cs typeface="Impact"/>
                <a:sym typeface="Impact"/>
              </a:rPr>
              <a:t>is the end of the task. Check your answers again!</a:t>
            </a:r>
          </a:p>
        </p:txBody>
      </p:sp>
      <p:sp>
        <p:nvSpPr>
          <p:cNvPr id="202" name="Shape 202"/>
          <p:cNvSpPr txBox="1"/>
          <p:nvPr/>
        </p:nvSpPr>
        <p:spPr>
          <a:xfrm>
            <a:off x="228600" y="76199"/>
            <a:ext cx="4566300" cy="1171301"/>
          </a:xfrm>
          <a:prstGeom prst="rect">
            <a:avLst/>
          </a:prstGeom>
          <a:noFill/>
          <a:ln>
            <a:noFill/>
          </a:ln>
        </p:spPr>
        <p:txBody>
          <a:bodyPr lIns="91425" tIns="91425" rIns="91425" bIns="91425" anchor="t" anchorCtr="0">
            <a:noAutofit/>
          </a:bodyPr>
          <a:lstStyle/>
          <a:p>
            <a:r>
              <a:rPr lang="ru-RU" sz="1200" b="1" dirty="0">
                <a:latin typeface="Times New Roman" panose="02020603050405020304" pitchFamily="18" charset="0"/>
                <a:cs typeface="Times New Roman" panose="02020603050405020304" pitchFamily="18" charset="0"/>
              </a:rPr>
              <a:t>Прочитайте приведенный ниже текст. Образуйте от слов, напечатанных заглавными буквами в конце строк, обозначенных номерами 1-10, однокоренные слова так, чтобы они грамматически и лексически соответствовали содержанию текста. Занесите слова в бланк с ответами</a:t>
            </a:r>
            <a:r>
              <a:rPr lang="en-US" sz="1200" b="1" dirty="0">
                <a:latin typeface="Times New Roman" panose="02020603050405020304" pitchFamily="18" charset="0"/>
                <a:cs typeface="Times New Roman" panose="02020603050405020304" pitchFamily="18" charset="0"/>
              </a:rPr>
              <a:t>.</a:t>
            </a:r>
            <a:endParaRPr lang="ru-RU"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99619893"/>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1389</Words>
  <Application>Microsoft Office PowerPoint</Application>
  <PresentationFormat>Экран (4:3)</PresentationFormat>
  <Paragraphs>181</Paragraphs>
  <Slides>13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Слайд 1</vt:lpstr>
      <vt:lpstr>Слайд 2</vt:lpstr>
      <vt:lpstr>Слайд 3</vt:lpstr>
      <vt:lpstr>На основе просмотренного видеоролика о СМИ в Великобритании,  прочитайте данные ниже утверждения и оцените верность суждения, расставив T (True-верно), F (False-неверно), NS (Not stated- в видео об этом ничего не сказано)</vt:lpstr>
      <vt:lpstr>Слайд 5</vt:lpstr>
      <vt:lpstr>Слайд 6</vt:lpstr>
      <vt:lpstr>Life  in the Global Village</vt:lpstr>
      <vt:lpstr>Check your answers!</vt:lpstr>
      <vt:lpstr>Слайд 9</vt:lpstr>
      <vt:lpstr>Check your answers!</vt:lpstr>
      <vt:lpstr>Слайд 11</vt:lpstr>
      <vt:lpstr>Слайд 12</vt:lpstr>
      <vt:lpstr>Thank you very much for your attention! Perhaps, we will have a new meeting next time… We hope that you have enjoyed our lesson!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the Global Village</dc:title>
  <dc:creator>Home</dc:creator>
  <cp:lastModifiedBy>Учитель</cp:lastModifiedBy>
  <cp:revision>29</cp:revision>
  <cp:lastPrinted>2017-03-19T15:28:23Z</cp:lastPrinted>
  <dcterms:created xsi:type="dcterms:W3CDTF">2017-03-12T10:29:32Z</dcterms:created>
  <dcterms:modified xsi:type="dcterms:W3CDTF">2017-03-20T07:15:47Z</dcterms:modified>
</cp:coreProperties>
</file>